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handoutMasterIdLst>
    <p:handoutMasterId r:id="rId38"/>
  </p:handoutMasterIdLst>
  <p:sldIdLst>
    <p:sldId id="256" r:id="rId2"/>
    <p:sldId id="257" r:id="rId3"/>
    <p:sldId id="314" r:id="rId4"/>
    <p:sldId id="287" r:id="rId5"/>
    <p:sldId id="316" r:id="rId6"/>
    <p:sldId id="269" r:id="rId7"/>
    <p:sldId id="301" r:id="rId8"/>
    <p:sldId id="322" r:id="rId9"/>
    <p:sldId id="298" r:id="rId10"/>
    <p:sldId id="305" r:id="rId11"/>
    <p:sldId id="288" r:id="rId12"/>
    <p:sldId id="320" r:id="rId13"/>
    <p:sldId id="280" r:id="rId14"/>
    <p:sldId id="300" r:id="rId15"/>
    <p:sldId id="281" r:id="rId16"/>
    <p:sldId id="307" r:id="rId17"/>
    <p:sldId id="284" r:id="rId18"/>
    <p:sldId id="318" r:id="rId19"/>
    <p:sldId id="285" r:id="rId20"/>
    <p:sldId id="282" r:id="rId21"/>
    <p:sldId id="283" r:id="rId22"/>
    <p:sldId id="278" r:id="rId23"/>
    <p:sldId id="272" r:id="rId24"/>
    <p:sldId id="270" r:id="rId25"/>
    <p:sldId id="273" r:id="rId26"/>
    <p:sldId id="274" r:id="rId27"/>
    <p:sldId id="290" r:id="rId28"/>
    <p:sldId id="265" r:id="rId29"/>
    <p:sldId id="296" r:id="rId30"/>
    <p:sldId id="292" r:id="rId31"/>
    <p:sldId id="295" r:id="rId32"/>
    <p:sldId id="266" r:id="rId33"/>
    <p:sldId id="293" r:id="rId34"/>
    <p:sldId id="294" r:id="rId35"/>
    <p:sldId id="32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0935" autoAdjust="0"/>
  </p:normalViewPr>
  <p:slideViewPr>
    <p:cSldViewPr>
      <p:cViewPr>
        <p:scale>
          <a:sx n="94" d="100"/>
          <a:sy n="94" d="100"/>
        </p:scale>
        <p:origin x="-7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A5F5BA-1D08-445C-9FDC-C8D804529D9D}" type="datetimeFigureOut">
              <a:rPr lang="en-US" smtClean="0"/>
              <a:t>8/6/2013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8B3965-0B28-433C-A3AC-499A52DBEB3C}" type="slidenum">
              <a:rPr lang="en-US" smtClean="0"/>
              <a:t>‹#›</a:t>
            </a:fld>
            <a:endParaRPr lang="en-US"/>
          </a:p>
        </p:txBody>
      </p:sp>
    </p:spTree>
    <p:extLst>
      <p:ext uri="{BB962C8B-B14F-4D97-AF65-F5344CB8AC3E}">
        <p14:creationId xmlns:p14="http://schemas.microsoft.com/office/powerpoint/2010/main" val="3137044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3B8E3F-1EEF-456B-8C3B-E2C03A2A3A87}" type="datetimeFigureOut">
              <a:rPr lang="en-US" smtClean="0"/>
              <a:pPr/>
              <a:t>8/6/2013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667C9F-24EC-45F9-9A01-CED7378305B5}" type="slidenum">
              <a:rPr lang="en-US" smtClean="0"/>
              <a:pPr/>
              <a:t>‹#›</a:t>
            </a:fld>
            <a:endParaRPr lang="en-US"/>
          </a:p>
        </p:txBody>
      </p:sp>
    </p:spTree>
    <p:extLst>
      <p:ext uri="{BB962C8B-B14F-4D97-AF65-F5344CB8AC3E}">
        <p14:creationId xmlns:p14="http://schemas.microsoft.com/office/powerpoint/2010/main" val="240803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urgeongeneral.gov/tobacco/"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rxforchange.ucsf.edu/cc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667C9F-24EC-45F9-9A01-CED7378305B5}" type="slidenum">
              <a:rPr lang="en-US" smtClean="0"/>
              <a:pPr/>
              <a:t>1</a:t>
            </a:fld>
            <a:endParaRPr lang="en-US"/>
          </a:p>
        </p:txBody>
      </p:sp>
    </p:spTree>
    <p:extLst>
      <p:ext uri="{BB962C8B-B14F-4D97-AF65-F5344CB8AC3E}">
        <p14:creationId xmlns:p14="http://schemas.microsoft.com/office/powerpoint/2010/main" val="401868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smtClean="0">
                <a:latin typeface="Arial" charset="0"/>
              </a:rPr>
              <a:t>There were 165 surveys returned from 44 states, territories and the District of Columbia, representing 80% of state psychiatric facilities in 2011. The majority of respondents were facility directors, though, quality managers tended to be respondents on follow-up requests.</a:t>
            </a:r>
          </a:p>
          <a:p>
            <a:r>
              <a:rPr lang="en-US" smtClean="0">
                <a:latin typeface="Arial" charset="0"/>
              </a:rPr>
              <a:t>Facility population was classified along two dimensions: age and service level. Respondents selected from a list of 8 different possibilities representing different populations and settings: children, under 12 years of age (acute and/or long-term), youth 12-18 years (acute and/or long-term); adult (acute and/or long-term); geriatric; forensic; and other. For purposes of analysis, children and youth were combined. (No facility served only youth). 75% of facilities serve adult, 55% serve forensic, and 24% serve geriatric 17% of facilities that serve adults also serve children/youth More facilities provide acute care (66%) than long-term care (46%) for adult populations.</a:t>
            </a:r>
          </a:p>
          <a:p>
            <a:r>
              <a:rPr lang="en-US" smtClean="0">
                <a:latin typeface="Arial" charset="0"/>
              </a:rPr>
              <a:t>Facility size ranged from 16 to 1,527 beds. Forty-three percent (43%) of facilities have less than 150 beds, 36% have 150-299 beds, and 21% have 300 or more beds.</a:t>
            </a:r>
          </a:p>
          <a:p>
            <a:r>
              <a:rPr lang="en-US" smtClean="0">
                <a:latin typeface="Arial" charset="0"/>
              </a:rPr>
              <a:t>Findings</a:t>
            </a:r>
          </a:p>
          <a:p>
            <a:r>
              <a:rPr lang="en-US" smtClean="0">
                <a:latin typeface="Arial" charset="0"/>
              </a:rPr>
              <a:t>Utilizing NRI’s operational definitions, 79% of the facilities were categorized as prohibiting smoking (n=131), the vast majority of which (95%) are totally smoke-free campuses. For those facilities categorized as allowing smoking (n=34), 3% allow smoking inside the facility in designated smoking areas, 24% allow smoking outdoors, and 74% allow smoking outdoors only in designated areas. Three percent (3%) of the facilities that prohibit smoking and 41% of facilities that allow smoking also allow the use of smokeless tobacco products. None of the facilities that prohibit smoking and 21% of facilities that allow smoking also permits the sale of tobacco products on facility premises.</a:t>
            </a:r>
          </a:p>
          <a:p>
            <a:r>
              <a:rPr lang="en-US" smtClean="0">
                <a:latin typeface="Arial" charset="0"/>
              </a:rPr>
              <a:t>Among facilities that allow smoking, 50% use escorts to smoking areas (n=17) and 88% of these facilities also have established smoking times, while the remaining facilities rely on patient privileges and designated smoking areas.</a:t>
            </a:r>
          </a:p>
        </p:txBody>
      </p:sp>
      <p:sp>
        <p:nvSpPr>
          <p:cNvPr id="8090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190A2B2E-849E-4388-AF32-500708759976}"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a:defRPr sz="2400">
                <a:solidFill>
                  <a:schemeClr val="tx1"/>
                </a:solidFill>
                <a:latin typeface="Arial" pitchFamily="34" charset="0"/>
              </a:defRPr>
            </a:lvl1pPr>
            <a:lvl2pPr marL="742868" indent="-285718" defTabSz="931759">
              <a:defRPr sz="2400">
                <a:solidFill>
                  <a:schemeClr val="tx1"/>
                </a:solidFill>
                <a:latin typeface="Arial" pitchFamily="34" charset="0"/>
              </a:defRPr>
            </a:lvl2pPr>
            <a:lvl3pPr marL="1142874" indent="-228574" defTabSz="931759">
              <a:defRPr sz="2400">
                <a:solidFill>
                  <a:schemeClr val="tx1"/>
                </a:solidFill>
                <a:latin typeface="Arial" pitchFamily="34" charset="0"/>
              </a:defRPr>
            </a:lvl3pPr>
            <a:lvl4pPr marL="1600023" indent="-228574" defTabSz="931759">
              <a:defRPr sz="2400">
                <a:solidFill>
                  <a:schemeClr val="tx1"/>
                </a:solidFill>
                <a:latin typeface="Arial" pitchFamily="34" charset="0"/>
              </a:defRPr>
            </a:lvl4pPr>
            <a:lvl5pPr marL="2057174" indent="-228574" defTabSz="931759">
              <a:defRPr sz="2400">
                <a:solidFill>
                  <a:schemeClr val="tx1"/>
                </a:solidFill>
                <a:latin typeface="Arial" pitchFamily="34" charset="0"/>
              </a:defRPr>
            </a:lvl5pPr>
            <a:lvl6pPr marL="2514322" indent="-228574" defTabSz="931759" eaLnBrk="0" fontAlgn="base" hangingPunct="0">
              <a:spcBef>
                <a:spcPct val="0"/>
              </a:spcBef>
              <a:spcAft>
                <a:spcPct val="0"/>
              </a:spcAft>
              <a:defRPr sz="2400">
                <a:solidFill>
                  <a:schemeClr val="tx1"/>
                </a:solidFill>
                <a:latin typeface="Arial" pitchFamily="34" charset="0"/>
              </a:defRPr>
            </a:lvl6pPr>
            <a:lvl7pPr marL="2971470" indent="-228574" defTabSz="931759" eaLnBrk="0" fontAlgn="base" hangingPunct="0">
              <a:spcBef>
                <a:spcPct val="0"/>
              </a:spcBef>
              <a:spcAft>
                <a:spcPct val="0"/>
              </a:spcAft>
              <a:defRPr sz="2400">
                <a:solidFill>
                  <a:schemeClr val="tx1"/>
                </a:solidFill>
                <a:latin typeface="Arial" pitchFamily="34" charset="0"/>
              </a:defRPr>
            </a:lvl7pPr>
            <a:lvl8pPr marL="3428621" indent="-228574" defTabSz="931759" eaLnBrk="0" fontAlgn="base" hangingPunct="0">
              <a:spcBef>
                <a:spcPct val="0"/>
              </a:spcBef>
              <a:spcAft>
                <a:spcPct val="0"/>
              </a:spcAft>
              <a:defRPr sz="2400">
                <a:solidFill>
                  <a:schemeClr val="tx1"/>
                </a:solidFill>
                <a:latin typeface="Arial" pitchFamily="34" charset="0"/>
              </a:defRPr>
            </a:lvl8pPr>
            <a:lvl9pPr marL="3885770" indent="-228574" defTabSz="931759" eaLnBrk="0" fontAlgn="base" hangingPunct="0">
              <a:spcBef>
                <a:spcPct val="0"/>
              </a:spcBef>
              <a:spcAft>
                <a:spcPct val="0"/>
              </a:spcAft>
              <a:defRPr sz="2400">
                <a:solidFill>
                  <a:schemeClr val="tx1"/>
                </a:solidFill>
                <a:latin typeface="Arial" pitchFamily="34" charset="0"/>
              </a:defRPr>
            </a:lvl9pPr>
          </a:lstStyle>
          <a:p>
            <a:fld id="{CB13BB5E-F4DD-4DD3-BBB3-AD76C0505CA0}" type="slidenum">
              <a:rPr lang="en-US" sz="1200"/>
              <a:pPr/>
              <a:t>13</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charset="-128"/>
              </a:defRPr>
            </a:lvl1pPr>
            <a:lvl2pPr marL="36561332" indent="-36120649" defTabSz="941040">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40682" eaLnBrk="0" fontAlgn="base" hangingPunct="0">
              <a:spcBef>
                <a:spcPct val="30000"/>
              </a:spcBef>
              <a:spcAft>
                <a:spcPct val="0"/>
              </a:spcAft>
              <a:defRPr sz="900">
                <a:solidFill>
                  <a:schemeClr val="tx1"/>
                </a:solidFill>
                <a:latin typeface="Arial" charset="0"/>
                <a:ea typeface="ＭＳ Ｐゴシック" charset="-128"/>
              </a:defRPr>
            </a:lvl6pPr>
            <a:lvl7pPr marL="881365" eaLnBrk="0" fontAlgn="base" hangingPunct="0">
              <a:spcBef>
                <a:spcPct val="30000"/>
              </a:spcBef>
              <a:spcAft>
                <a:spcPct val="0"/>
              </a:spcAft>
              <a:defRPr sz="900">
                <a:solidFill>
                  <a:schemeClr val="tx1"/>
                </a:solidFill>
                <a:latin typeface="Arial" charset="0"/>
                <a:ea typeface="ＭＳ Ｐゴシック" charset="-128"/>
              </a:defRPr>
            </a:lvl7pPr>
            <a:lvl8pPr marL="1322047" eaLnBrk="0" fontAlgn="base" hangingPunct="0">
              <a:spcBef>
                <a:spcPct val="30000"/>
              </a:spcBef>
              <a:spcAft>
                <a:spcPct val="0"/>
              </a:spcAft>
              <a:defRPr sz="900">
                <a:solidFill>
                  <a:schemeClr val="tx1"/>
                </a:solidFill>
                <a:latin typeface="Arial" charset="0"/>
                <a:ea typeface="ＭＳ Ｐゴシック" charset="-128"/>
              </a:defRPr>
            </a:lvl8pPr>
            <a:lvl9pPr marL="1762729" eaLnBrk="0" fontAlgn="base" hangingPunct="0">
              <a:spcBef>
                <a:spcPct val="30000"/>
              </a:spcBef>
              <a:spcAft>
                <a:spcPct val="0"/>
              </a:spcAft>
              <a:defRPr sz="900">
                <a:solidFill>
                  <a:schemeClr val="tx1"/>
                </a:solidFill>
                <a:latin typeface="Arial" charset="0"/>
                <a:ea typeface="ＭＳ Ｐゴシック" charset="-128"/>
              </a:defRPr>
            </a:lvl9pPr>
          </a:lstStyle>
          <a:p>
            <a:fld id="{2FE46490-B6EB-4C77-BE8F-367D3358B80E}" type="slidenum">
              <a:rPr lang="en-US" sz="1200">
                <a:latin typeface="Tahoma" pitchFamily="34" charset="0"/>
              </a:rPr>
              <a:pPr/>
              <a:t>14</a:t>
            </a:fld>
            <a:endParaRPr lang="en-US" sz="120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smtClean="0"/>
              <a:t>There are a variety of reasons for addressing tobacco use in the mentally ill including reducing morbidity and mortality, maximizing mental health treatment efficacy, reducing patient isolation, and reducing costs to patients and society. </a:t>
            </a:r>
          </a:p>
          <a:p>
            <a:endParaRPr lang="en-US" smtClean="0"/>
          </a:p>
          <a:p>
            <a:r>
              <a:rPr lang="en-US" smtClean="0"/>
              <a:t>Efforts that have hindered progress include work by the tobacco industry to maintain beliefs that the mentally ill need to smoke to manage their psychiatric symptoms. The tobacco industry also works through financial support provided to interest groups and politicians. </a:t>
            </a:r>
          </a:p>
          <a:p>
            <a:endParaRPr lang="en-US" smtClean="0"/>
          </a:p>
          <a:p>
            <a:r>
              <a:rPr lang="en-US" smtClean="0"/>
              <a:t>While tax revenues may seem like a positive outcome from tobacco use for governments, in the end the health costs and loss productivity costs result in far greater costs to society than any gain in tax revenue.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7E90C3-B90A-4688-97C2-042270E3ECBB}"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pitchFamily="-65" charset="-128"/>
              </a:defRPr>
            </a:lvl1pPr>
            <a:lvl2pPr marL="36561332" indent="-36120649" defTabSz="941040">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40682" eaLnBrk="0" fontAlgn="base" hangingPunct="0">
              <a:spcBef>
                <a:spcPct val="30000"/>
              </a:spcBef>
              <a:spcAft>
                <a:spcPct val="0"/>
              </a:spcAft>
              <a:defRPr sz="900">
                <a:solidFill>
                  <a:schemeClr val="tx1"/>
                </a:solidFill>
                <a:latin typeface="Arial" charset="0"/>
                <a:ea typeface="ＭＳ Ｐゴシック" pitchFamily="-65" charset="-128"/>
              </a:defRPr>
            </a:lvl6pPr>
            <a:lvl7pPr marL="881365" eaLnBrk="0" fontAlgn="base" hangingPunct="0">
              <a:spcBef>
                <a:spcPct val="30000"/>
              </a:spcBef>
              <a:spcAft>
                <a:spcPct val="0"/>
              </a:spcAft>
              <a:defRPr sz="900">
                <a:solidFill>
                  <a:schemeClr val="tx1"/>
                </a:solidFill>
                <a:latin typeface="Arial" charset="0"/>
                <a:ea typeface="ＭＳ Ｐゴシック" pitchFamily="-65" charset="-128"/>
              </a:defRPr>
            </a:lvl7pPr>
            <a:lvl8pPr marL="1322047" eaLnBrk="0" fontAlgn="base" hangingPunct="0">
              <a:spcBef>
                <a:spcPct val="30000"/>
              </a:spcBef>
              <a:spcAft>
                <a:spcPct val="0"/>
              </a:spcAft>
              <a:defRPr sz="900">
                <a:solidFill>
                  <a:schemeClr val="tx1"/>
                </a:solidFill>
                <a:latin typeface="Arial" charset="0"/>
                <a:ea typeface="ＭＳ Ｐゴシック" pitchFamily="-65" charset="-128"/>
              </a:defRPr>
            </a:lvl8pPr>
            <a:lvl9pPr marL="1762729" eaLnBrk="0" fontAlgn="base" hangingPunct="0">
              <a:spcBef>
                <a:spcPct val="30000"/>
              </a:spcBef>
              <a:spcAft>
                <a:spcPct val="0"/>
              </a:spcAft>
              <a:defRPr sz="900">
                <a:solidFill>
                  <a:schemeClr val="tx1"/>
                </a:solidFill>
                <a:latin typeface="Arial" charset="0"/>
                <a:ea typeface="ＭＳ Ｐゴシック" pitchFamily="-65" charset="-128"/>
              </a:defRPr>
            </a:lvl9pPr>
          </a:lstStyle>
          <a:p>
            <a:fld id="{48209D74-1833-4214-B292-787C8530F799}" type="slidenum">
              <a:rPr lang="en-US" sz="1200">
                <a:latin typeface="Tahoma" pitchFamily="34" charset="0"/>
              </a:rPr>
              <a:pPr/>
              <a:t>16</a:t>
            </a:fld>
            <a:endParaRPr lang="en-US" sz="1200">
              <a:latin typeface="Tahoma" pitchFamily="34" charset="0"/>
            </a:endParaRPr>
          </a:p>
        </p:txBody>
      </p:sp>
      <p:sp>
        <p:nvSpPr>
          <p:cNvPr id="47107" name="Rectangle 2"/>
          <p:cNvSpPr>
            <a:spLocks noGrp="1" noRot="1" noChangeAspect="1" noChangeArrowheads="1" noTextEdit="1"/>
          </p:cNvSpPr>
          <p:nvPr>
            <p:ph type="sldImg"/>
          </p:nvPr>
        </p:nvSpPr>
        <p:spPr>
          <a:xfrm>
            <a:off x="1789113" y="696913"/>
            <a:ext cx="3436937" cy="2579687"/>
          </a:xfrm>
          <a:ln/>
        </p:spPr>
      </p:sp>
      <p:sp>
        <p:nvSpPr>
          <p:cNvPr id="47108" name="Rectangle 3"/>
          <p:cNvSpPr>
            <a:spLocks noGrp="1" noChangeArrowheads="1"/>
          </p:cNvSpPr>
          <p:nvPr>
            <p:ph type="body" idx="1"/>
          </p:nvPr>
        </p:nvSpPr>
        <p:spPr>
          <a:xfrm>
            <a:off x="570509" y="3427740"/>
            <a:ext cx="5870905" cy="5172353"/>
          </a:xfrm>
          <a:noFill/>
          <a:extLst>
            <a:ext uri="{909E8E84-426E-40DD-AFC4-6F175D3DCCD1}">
              <a14:hiddenFill xmlns:a14="http://schemas.microsoft.com/office/drawing/2010/main">
                <a:solidFill>
                  <a:srgbClr val="FFFFFF"/>
                </a:solidFill>
              </a14:hiddenFill>
            </a:ext>
          </a:extLst>
        </p:spPr>
        <p:txBody>
          <a:bodyPr lIns="94035" tIns="47019" rIns="94035" bIns="47019"/>
          <a:lstStyle/>
          <a:p>
            <a:r>
              <a:rPr lang="en-US" smtClean="0">
                <a:ea typeface="ＭＳ Ｐゴシック" pitchFamily="-65" charset="-128"/>
              </a:rPr>
              <a:t>Many people believe that addiction is a result of weakness in character and an inability to change one’s behavior. But is it really that simple? Research contradicts this position. Nicotine addiction is a form of chronic brain disease resulting from an alteration in brain chemistry (Leshner, 1997, 1999). Dr. Alan Leshner, the former director of the National Institute on Drug Abuse, simply defines drug addiction as “compulsive use, without medical purpose, in the face of negative consequences” (Leshner, 1997).</a:t>
            </a:r>
            <a:endParaRPr lang="en-US" i="1" smtClean="0">
              <a:ea typeface="ＭＳ Ｐゴシック" pitchFamily="-65" charset="-128"/>
            </a:endParaRPr>
          </a:p>
          <a:p>
            <a:endParaRPr lang="en-US" i="1" smtClean="0">
              <a:ea typeface="ＭＳ Ｐゴシック" pitchFamily="-65" charset="-128"/>
            </a:endParaRPr>
          </a:p>
          <a:p>
            <a:endParaRPr lang="en-US" smtClean="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endParaRPr lang="en-US" sz="800">
              <a:ea typeface="ＭＳ Ｐゴシック" pitchFamily="-65" charset="-128"/>
            </a:endParaRPr>
          </a:p>
          <a:p>
            <a:r>
              <a:rPr lang="en-US" sz="800">
                <a:ea typeface="ＭＳ Ｐゴシック" pitchFamily="-65" charset="-128"/>
              </a:rPr>
              <a:t>Leshner Al. Drug abuse and addiction are biomedical problems.</a:t>
            </a:r>
            <a:r>
              <a:rPr lang="en-US" sz="800" i="1">
                <a:ea typeface="ＭＳ Ｐゴシック" pitchFamily="-65" charset="-128"/>
              </a:rPr>
              <a:t> Hosp Pract</a:t>
            </a:r>
            <a:r>
              <a:rPr lang="en-US" sz="800">
                <a:ea typeface="ＭＳ Ｐゴシック" pitchFamily="-65" charset="-128"/>
              </a:rPr>
              <a:t> (special report) April 1997:2</a:t>
            </a:r>
            <a:r>
              <a:rPr lang="en-US" sz="800">
                <a:ea typeface="ＭＳ Ｐゴシック" pitchFamily="-65" charset="-128"/>
                <a:cs typeface="Arial" charset="0"/>
              </a:rPr>
              <a:t>–</a:t>
            </a:r>
            <a:r>
              <a:rPr lang="en-US" sz="800">
                <a:ea typeface="ＭＳ Ｐゴシック" pitchFamily="-65" charset="-128"/>
              </a:rPr>
              <a:t>4. </a:t>
            </a:r>
          </a:p>
          <a:p>
            <a:r>
              <a:rPr lang="en-US" sz="800">
                <a:ea typeface="ＭＳ Ｐゴシック" pitchFamily="-65" charset="-128"/>
              </a:rPr>
              <a:t>Leshner AI. Science-based views of drug addiction and its treatment. </a:t>
            </a:r>
            <a:r>
              <a:rPr lang="en-US" sz="800" i="1">
                <a:ea typeface="ＭＳ Ｐゴシック" pitchFamily="-65" charset="-128"/>
              </a:rPr>
              <a:t>JAMA</a:t>
            </a:r>
            <a:r>
              <a:rPr lang="en-US" sz="800">
                <a:ea typeface="ＭＳ Ｐゴシック" pitchFamily="-65" charset="-128"/>
              </a:rPr>
              <a:t> 1999;282: 1314­1316.</a:t>
            </a:r>
            <a:endParaRPr lang="en-US" smtClean="0">
              <a:solidFill>
                <a:schemeClr val="accent2"/>
              </a:solidFill>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61">
              <a:defRPr/>
            </a:pPr>
            <a:r>
              <a:rPr lang="en-US" b="1" dirty="0" smtClean="0"/>
              <a:t>SURVEY—how many of you have cocaine related problems in your community?</a:t>
            </a:r>
          </a:p>
          <a:p>
            <a:pPr defTabSz="465861">
              <a:defRPr/>
            </a:pPr>
            <a:r>
              <a:rPr lang="en-US" b="1" dirty="0" smtClean="0"/>
              <a:t>Connection with cocaine addiction</a:t>
            </a:r>
          </a:p>
          <a:p>
            <a:pPr defTabSz="465861">
              <a:defRPr/>
            </a:pPr>
            <a:r>
              <a:rPr lang="en-US" dirty="0" smtClean="0"/>
              <a:t>Reputable, high profile journal and prominent editorialist (</a:t>
            </a:r>
            <a:r>
              <a:rPr lang="en-US" dirty="0" err="1" smtClean="0"/>
              <a:t>Volkow</a:t>
            </a:r>
            <a:r>
              <a:rPr lang="en-US" dirty="0" smtClean="0"/>
              <a:t> of NIDA) and researchers (</a:t>
            </a:r>
            <a:r>
              <a:rPr lang="en-US" dirty="0" err="1" smtClean="0"/>
              <a:t>Kandel</a:t>
            </a:r>
            <a:r>
              <a:rPr lang="en-US" dirty="0" smtClean="0"/>
              <a:t> is a </a:t>
            </a:r>
            <a:r>
              <a:rPr lang="en-US" dirty="0" err="1" smtClean="0"/>
              <a:t>nobel</a:t>
            </a:r>
            <a:r>
              <a:rPr lang="en-US" dirty="0" smtClean="0"/>
              <a:t> laureate). Study by </a:t>
            </a:r>
            <a:r>
              <a:rPr lang="en-US" dirty="0" err="1" smtClean="0"/>
              <a:t>Kandel</a:t>
            </a:r>
            <a:r>
              <a:rPr lang="en-US" dirty="0" smtClean="0"/>
              <a:t> shows nicotine addiction is a cause of cocaine addiction in mice but not vice versa. This lead to Nora's editorial "Another Nail in the Coughing”</a:t>
            </a:r>
          </a:p>
          <a:p>
            <a:endParaRPr lang="en-US" dirty="0"/>
          </a:p>
        </p:txBody>
      </p:sp>
      <p:sp>
        <p:nvSpPr>
          <p:cNvPr id="4" name="Slide Number Placeholder 3"/>
          <p:cNvSpPr>
            <a:spLocks noGrp="1"/>
          </p:cNvSpPr>
          <p:nvPr>
            <p:ph type="sldNum" sz="quarter" idx="10"/>
          </p:nvPr>
        </p:nvSpPr>
        <p:spPr/>
        <p:txBody>
          <a:bodyPr/>
          <a:lstStyle/>
          <a:p>
            <a:fld id="{0C114D3A-D432-4144-BE32-DB34AD4AB96E}" type="slidenum">
              <a:rPr lang="en-US" smtClean="0"/>
              <a:pPr/>
              <a:t>17</a:t>
            </a:fld>
            <a:endParaRPr lang="en-US"/>
          </a:p>
        </p:txBody>
      </p:sp>
    </p:spTree>
    <p:extLst>
      <p:ext uri="{BB962C8B-B14F-4D97-AF65-F5344CB8AC3E}">
        <p14:creationId xmlns:p14="http://schemas.microsoft.com/office/powerpoint/2010/main" val="2295278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rgbClr val="FFFF99"/>
                </a:solidFill>
                <a:latin typeface="Arial" pitchFamily="34" charset="0"/>
              </a:rPr>
              <a:t>Use of illicit drugs and alcohol was more common among current cigarette smokers than among nonsmokers in 2007, </a:t>
            </a:r>
            <a:r>
              <a:rPr lang="en-US" b="1" dirty="0" smtClean="0">
                <a:solidFill>
                  <a:srgbClr val="FFFF99"/>
                </a:solidFill>
                <a:latin typeface="Arial" pitchFamily="34" charset="0"/>
              </a:rPr>
              <a:t>as in 2002 through 2006</a:t>
            </a:r>
          </a:p>
          <a:p>
            <a:pPr eaLnBrk="1" hangingPunct="1"/>
            <a:r>
              <a:rPr lang="en-US" dirty="0" smtClean="0">
                <a:solidFill>
                  <a:srgbClr val="FFFF99"/>
                </a:solidFill>
                <a:latin typeface="Arial" pitchFamily="34" charset="0"/>
              </a:rPr>
              <a:t>Past month alcohol use was reported by 66.9% of current cigarette smokers compared with 46.1% of those who did not use cigarettes in the past month.</a:t>
            </a:r>
          </a:p>
          <a:p>
            <a:pPr eaLnBrk="1" hangingPunct="1"/>
            <a:r>
              <a:rPr lang="en-US" b="1" dirty="0" smtClean="0">
                <a:solidFill>
                  <a:srgbClr val="FFFF99"/>
                </a:solidFill>
                <a:latin typeface="Arial" pitchFamily="34" charset="0"/>
              </a:rPr>
              <a:t>All statistics in this slide refer to adults as age 12 and older!</a:t>
            </a:r>
          </a:p>
          <a:p>
            <a:pPr eaLnBrk="1" hangingPunct="1"/>
            <a:r>
              <a:rPr lang="en-US" dirty="0" smtClean="0">
                <a:solidFill>
                  <a:srgbClr val="FFFF99"/>
                </a:solidFill>
                <a:latin typeface="Arial" pitchFamily="34" charset="0"/>
              </a:rPr>
              <a:t>Smokers and nonsmokers refers to current cigarette users and current cigarette non users—past 30 days</a:t>
            </a:r>
          </a:p>
          <a:p>
            <a:endParaRPr lang="en-US" dirty="0"/>
          </a:p>
        </p:txBody>
      </p:sp>
      <p:sp>
        <p:nvSpPr>
          <p:cNvPr id="4" name="Slide Number Placeholder 3"/>
          <p:cNvSpPr>
            <a:spLocks noGrp="1"/>
          </p:cNvSpPr>
          <p:nvPr>
            <p:ph type="sldNum" sz="quarter" idx="10"/>
          </p:nvPr>
        </p:nvSpPr>
        <p:spPr/>
        <p:txBody>
          <a:bodyPr/>
          <a:lstStyle/>
          <a:p>
            <a:fld id="{7766AA34-B336-4D8F-8C03-0D65B085F87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Doug Z’s statistics—on mouth cancer. Credit Doug</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16069" indent="-275412" eaLnBrk="0" hangingPunct="0">
              <a:defRPr>
                <a:solidFill>
                  <a:schemeClr val="tx1"/>
                </a:solidFill>
                <a:latin typeface="Arial" pitchFamily="34" charset="0"/>
                <a:ea typeface="ＭＳ Ｐゴシック" pitchFamily="34" charset="-128"/>
              </a:defRPr>
            </a:lvl2pPr>
            <a:lvl3pPr marL="1101645" indent="-220329" eaLnBrk="0" hangingPunct="0">
              <a:defRPr>
                <a:solidFill>
                  <a:schemeClr val="tx1"/>
                </a:solidFill>
                <a:latin typeface="Arial" pitchFamily="34" charset="0"/>
                <a:ea typeface="ＭＳ Ｐゴシック" pitchFamily="34" charset="-128"/>
              </a:defRPr>
            </a:lvl3pPr>
            <a:lvl4pPr marL="1542302" indent="-220329" eaLnBrk="0" hangingPunct="0">
              <a:defRPr>
                <a:solidFill>
                  <a:schemeClr val="tx1"/>
                </a:solidFill>
                <a:latin typeface="Arial" pitchFamily="34" charset="0"/>
                <a:ea typeface="ＭＳ Ｐゴシック" pitchFamily="34" charset="-128"/>
              </a:defRPr>
            </a:lvl4pPr>
            <a:lvl5pPr marL="1982962" indent="-220329" eaLnBrk="0" hangingPunct="0">
              <a:defRPr>
                <a:solidFill>
                  <a:schemeClr val="tx1"/>
                </a:solidFill>
                <a:latin typeface="Arial" pitchFamily="34" charset="0"/>
                <a:ea typeface="ＭＳ Ｐゴシック" pitchFamily="34" charset="-128"/>
              </a:defRPr>
            </a:lvl5pPr>
            <a:lvl6pPr marL="2423619" indent="-220329"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277" indent="-22032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4934" indent="-220329"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593" indent="-22032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7F11028-02C4-4CE0-B158-2A2DEF056FC8}" type="slidenum">
              <a:rPr lang="en-US"/>
              <a:pPr eaLnBrk="1" hangingPunct="1"/>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7E90C3-B90A-4688-97C2-042270E3ECBB}"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80000"/>
              </a:lnSpc>
            </a:pPr>
            <a:r>
              <a:rPr lang="en-US" sz="1600" dirty="0"/>
              <a:t>Focuses primarily on adults with substance abuse issues </a:t>
            </a:r>
          </a:p>
          <a:p>
            <a:pPr>
              <a:lnSpc>
                <a:spcPct val="80000"/>
              </a:lnSpc>
            </a:pPr>
            <a:r>
              <a:rPr lang="en-US" sz="1600" dirty="0"/>
              <a:t>Most slides depict data from SAMHSA National Survey on Drug Use and Health (NSDUH) or from </a:t>
            </a:r>
            <a:r>
              <a:rPr lang="en-US" sz="1600" i="1" dirty="0"/>
              <a:t>National Estimates of Expenditures for Mental Health Services and Substance Abuse Treatment</a:t>
            </a:r>
            <a:r>
              <a:rPr lang="en-US" sz="1600" dirty="0"/>
              <a:t>, 1991 – 2001. SAMHSA: 2005.</a:t>
            </a:r>
          </a:p>
          <a:p>
            <a:pPr lvl="1">
              <a:lnSpc>
                <a:spcPct val="80000"/>
              </a:lnSpc>
            </a:pPr>
            <a:r>
              <a:rPr lang="en-US" sz="1500" dirty="0"/>
              <a:t>The National Survey on Drug Use and Health (NSDUH) obtains information on nine different categories of illicit drug use: use of marijuana, cocaine, heroin, hallucinogens, and inhalants; and the nonmedical use of prescription-type pain relievers, tranquilizers, stimulants, and sedatives. In these categories, hashish is included with marijuana, and crack is considered a form of cocaine. </a:t>
            </a:r>
          </a:p>
          <a:p>
            <a:pPr lvl="1">
              <a:lnSpc>
                <a:spcPct val="80000"/>
              </a:lnSpc>
            </a:pPr>
            <a:r>
              <a:rPr lang="en-US" sz="1500" dirty="0"/>
              <a:t>Several drugs are grouped under the hallucinogens category, including LSD, PCP, peyote, mescaline, psilocybin mushrooms, and "Ecstasy" (MDMA).</a:t>
            </a:r>
          </a:p>
          <a:p>
            <a:pPr lvl="1">
              <a:lnSpc>
                <a:spcPct val="80000"/>
              </a:lnSpc>
            </a:pPr>
            <a:r>
              <a:rPr lang="en-US" sz="1500" dirty="0"/>
              <a:t> Inhalants include a variety of substances, such as nitrous oxide, amyl nitrite, cleaning fluids, gasoline, spray paint, other aerosol sprays, and glue. </a:t>
            </a:r>
          </a:p>
          <a:p>
            <a:pPr lvl="1">
              <a:lnSpc>
                <a:spcPct val="80000"/>
              </a:lnSpc>
            </a:pPr>
            <a:r>
              <a:rPr lang="en-US" sz="1500" dirty="0"/>
              <a:t>The four categories of prescription-type drugs (pain relievers, tranquilizers, stimulants, and sedatives) cover numerous medications available by prescription and drugs within these groupings that may be manufactured illegally, such as methamphetamine, which is included under stimulants. Respondents are asked to report only "nonmedical" use of these drugs, defined as use without a prescription of the individual's own or simply for the experience or feeling the drugs caused. Use of over-the-counter drugs and legitimate use of prescription drugs are not included. NSDUH reports combine the four prescription-type drug groups into a category referred to as "psychotherapeutics." </a:t>
            </a:r>
          </a:p>
          <a:p>
            <a:endParaRPr lang="en-US" dirty="0"/>
          </a:p>
        </p:txBody>
      </p:sp>
      <p:sp>
        <p:nvSpPr>
          <p:cNvPr id="4" name="Slide Number Placeholder 3"/>
          <p:cNvSpPr>
            <a:spLocks noGrp="1"/>
          </p:cNvSpPr>
          <p:nvPr>
            <p:ph type="sldNum" sz="quarter" idx="10"/>
          </p:nvPr>
        </p:nvSpPr>
        <p:spPr/>
        <p:txBody>
          <a:bodyPr/>
          <a:lstStyle/>
          <a:p>
            <a:fld id="{7766AA34-B336-4D8F-8C03-0D65B085F87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charset="-128"/>
              </a:defRPr>
            </a:lvl1pPr>
            <a:lvl2pPr marL="716108" indent="-275427" defTabSz="941040">
              <a:defRPr sz="900">
                <a:solidFill>
                  <a:schemeClr val="tx1"/>
                </a:solidFill>
                <a:latin typeface="Arial" charset="0"/>
                <a:ea typeface="ＭＳ Ｐゴシック" charset="-128"/>
              </a:defRPr>
            </a:lvl2pPr>
            <a:lvl3pPr marL="1101706" indent="-220341" defTabSz="941040">
              <a:defRPr sz="900">
                <a:solidFill>
                  <a:schemeClr val="tx1"/>
                </a:solidFill>
                <a:latin typeface="Arial" charset="0"/>
                <a:ea typeface="ＭＳ Ｐゴシック" charset="-128"/>
              </a:defRPr>
            </a:lvl3pPr>
            <a:lvl4pPr marL="1542388" indent="-220341" defTabSz="941040">
              <a:defRPr sz="900">
                <a:solidFill>
                  <a:schemeClr val="tx1"/>
                </a:solidFill>
                <a:latin typeface="Arial" charset="0"/>
                <a:ea typeface="ＭＳ Ｐゴシック" charset="-128"/>
              </a:defRPr>
            </a:lvl4pPr>
            <a:lvl5pPr marL="1983071" indent="-220341" defTabSz="941040">
              <a:defRPr sz="900">
                <a:solidFill>
                  <a:schemeClr val="tx1"/>
                </a:solidFill>
                <a:latin typeface="Arial" charset="0"/>
                <a:ea typeface="ＭＳ Ｐゴシック" charset="-128"/>
              </a:defRPr>
            </a:lvl5pPr>
            <a:lvl6pPr marL="2423753" indent="-220341" algn="ctr" defTabSz="941040" eaLnBrk="0" fontAlgn="base" hangingPunct="0">
              <a:spcBef>
                <a:spcPct val="30000"/>
              </a:spcBef>
              <a:spcAft>
                <a:spcPct val="0"/>
              </a:spcAft>
              <a:defRPr sz="900">
                <a:solidFill>
                  <a:schemeClr val="tx1"/>
                </a:solidFill>
                <a:latin typeface="Arial" charset="0"/>
                <a:ea typeface="ＭＳ Ｐゴシック" charset="-128"/>
              </a:defRPr>
            </a:lvl6pPr>
            <a:lvl7pPr marL="2864435" indent="-220341" algn="ctr" defTabSz="941040" eaLnBrk="0" fontAlgn="base" hangingPunct="0">
              <a:spcBef>
                <a:spcPct val="30000"/>
              </a:spcBef>
              <a:spcAft>
                <a:spcPct val="0"/>
              </a:spcAft>
              <a:defRPr sz="900">
                <a:solidFill>
                  <a:schemeClr val="tx1"/>
                </a:solidFill>
                <a:latin typeface="Arial" charset="0"/>
                <a:ea typeface="ＭＳ Ｐゴシック" charset="-128"/>
              </a:defRPr>
            </a:lvl7pPr>
            <a:lvl8pPr marL="3305117" indent="-220341" algn="ctr" defTabSz="941040" eaLnBrk="0" fontAlgn="base" hangingPunct="0">
              <a:spcBef>
                <a:spcPct val="30000"/>
              </a:spcBef>
              <a:spcAft>
                <a:spcPct val="0"/>
              </a:spcAft>
              <a:defRPr sz="900">
                <a:solidFill>
                  <a:schemeClr val="tx1"/>
                </a:solidFill>
                <a:latin typeface="Arial" charset="0"/>
                <a:ea typeface="ＭＳ Ｐゴシック" charset="-128"/>
              </a:defRPr>
            </a:lvl8pPr>
            <a:lvl9pPr marL="3745800" indent="-220341" algn="ctr" defTabSz="941040" eaLnBrk="0" fontAlgn="base" hangingPunct="0">
              <a:spcBef>
                <a:spcPct val="30000"/>
              </a:spcBef>
              <a:spcAft>
                <a:spcPct val="0"/>
              </a:spcAft>
              <a:defRPr sz="900">
                <a:solidFill>
                  <a:schemeClr val="tx1"/>
                </a:solidFill>
                <a:latin typeface="Arial" charset="0"/>
                <a:ea typeface="ＭＳ Ｐゴシック" charset="-128"/>
              </a:defRPr>
            </a:lvl9pPr>
          </a:lstStyle>
          <a:p>
            <a:fld id="{3A67C30C-055F-47CE-BEA1-D4B8AF606D82}" type="slidenum">
              <a:rPr lang="en-US" sz="1200">
                <a:latin typeface="Tahoma" pitchFamily="34" charset="0"/>
              </a:rPr>
              <a:pPr/>
              <a:t>3</a:t>
            </a:fld>
            <a:endParaRPr lang="en-US" sz="1200">
              <a:latin typeface="Tahoma"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smtClean="0"/>
              <a:t>Tobacco is the leading preventable cause of death in the US accounting for 440,000 deaths each year, more than AIDS, obesity, alcohol, motor vehicle accidents, homicide, drug induced and suicides, all combined.</a:t>
            </a:r>
            <a:r>
              <a:rPr lang="en-US" b="1" smtClean="0"/>
              <a:t> </a:t>
            </a:r>
            <a:r>
              <a:rPr lang="en-US" smtClean="0"/>
              <a:t>Based on the Lasser et al., 2000 study, 40.6% of smokers have current mental illness. If 440,000 deaths annually due to smoking, an estimated 178,640 are among individuals with current mental illness. </a:t>
            </a:r>
          </a:p>
          <a:p>
            <a:endParaRPr lang="en-US" smtClean="0"/>
          </a:p>
          <a:p>
            <a:r>
              <a:rPr lang="en-US" smtClean="0"/>
              <a:t>Lasser K, Boyd JW, Woolhandler S, Himmelstein DU, McCormick D, Bor DH. Smoking and mental illness: A population-based prevalence study. </a:t>
            </a:r>
            <a:r>
              <a:rPr lang="en-US" i="1" smtClean="0"/>
              <a:t>JAMA. </a:t>
            </a:r>
            <a:r>
              <a:rPr lang="en-US" smtClean="0"/>
              <a:t>Nov 22-29 2000;284(20):2606-2610.</a:t>
            </a:r>
            <a:endParaRPr lang="en-US" b="1"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57066" indent="-291179">
              <a:defRPr sz="2000">
                <a:solidFill>
                  <a:schemeClr val="tx1"/>
                </a:solidFill>
                <a:latin typeface="Arial" charset="0"/>
              </a:defRPr>
            </a:lvl2pPr>
            <a:lvl3pPr marL="1164717" indent="-232943">
              <a:defRPr sz="2000">
                <a:solidFill>
                  <a:schemeClr val="tx1"/>
                </a:solidFill>
                <a:latin typeface="Arial" charset="0"/>
              </a:defRPr>
            </a:lvl3pPr>
            <a:lvl4pPr marL="1630604" indent="-232943">
              <a:defRPr sz="2000">
                <a:solidFill>
                  <a:schemeClr val="tx1"/>
                </a:solidFill>
                <a:latin typeface="Arial" charset="0"/>
              </a:defRPr>
            </a:lvl4pPr>
            <a:lvl5pPr marL="2096491" indent="-232943">
              <a:defRPr sz="2000">
                <a:solidFill>
                  <a:schemeClr val="tx1"/>
                </a:solidFill>
                <a:latin typeface="Arial" charset="0"/>
              </a:defRPr>
            </a:lvl5pPr>
            <a:lvl6pPr marL="2562377" indent="-232943" eaLnBrk="0" fontAlgn="base" hangingPunct="0">
              <a:spcBef>
                <a:spcPct val="0"/>
              </a:spcBef>
              <a:spcAft>
                <a:spcPct val="0"/>
              </a:spcAft>
              <a:defRPr sz="2000">
                <a:solidFill>
                  <a:schemeClr val="tx1"/>
                </a:solidFill>
                <a:latin typeface="Arial" charset="0"/>
              </a:defRPr>
            </a:lvl6pPr>
            <a:lvl7pPr marL="3028264" indent="-232943" eaLnBrk="0" fontAlgn="base" hangingPunct="0">
              <a:spcBef>
                <a:spcPct val="0"/>
              </a:spcBef>
              <a:spcAft>
                <a:spcPct val="0"/>
              </a:spcAft>
              <a:defRPr sz="2000">
                <a:solidFill>
                  <a:schemeClr val="tx1"/>
                </a:solidFill>
                <a:latin typeface="Arial" charset="0"/>
              </a:defRPr>
            </a:lvl7pPr>
            <a:lvl8pPr marL="3494151" indent="-232943" eaLnBrk="0" fontAlgn="base" hangingPunct="0">
              <a:spcBef>
                <a:spcPct val="0"/>
              </a:spcBef>
              <a:spcAft>
                <a:spcPct val="0"/>
              </a:spcAft>
              <a:defRPr sz="2000">
                <a:solidFill>
                  <a:schemeClr val="tx1"/>
                </a:solidFill>
                <a:latin typeface="Arial" charset="0"/>
              </a:defRPr>
            </a:lvl8pPr>
            <a:lvl9pPr marL="3960038" indent="-232943" eaLnBrk="0" fontAlgn="base" hangingPunct="0">
              <a:spcBef>
                <a:spcPct val="0"/>
              </a:spcBef>
              <a:spcAft>
                <a:spcPct val="0"/>
              </a:spcAft>
              <a:defRPr sz="2000">
                <a:solidFill>
                  <a:schemeClr val="tx1"/>
                </a:solidFill>
                <a:latin typeface="Arial" charset="0"/>
              </a:defRPr>
            </a:lvl9pPr>
          </a:lstStyle>
          <a:p>
            <a:fld id="{EFCF7C1B-A7D9-485F-8D06-6EEFC4FBF5D7}" type="slidenum">
              <a:rPr lang="en-US" sz="1200"/>
              <a:pPr/>
              <a:t>23</a:t>
            </a:fld>
            <a:endParaRPr lang="en-US" sz="1200"/>
          </a:p>
        </p:txBody>
      </p:sp>
      <p:sp>
        <p:nvSpPr>
          <p:cNvPr id="197635"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nchor="b"/>
          <a:lstStyle>
            <a:lvl1pPr defTabSz="925513">
              <a:defRPr sz="2000">
                <a:solidFill>
                  <a:schemeClr val="tx1"/>
                </a:solidFill>
                <a:latin typeface="Arial" charset="0"/>
              </a:defRPr>
            </a:lvl1pPr>
            <a:lvl2pPr marL="742950" indent="-285750" defTabSz="925513">
              <a:defRPr sz="2000">
                <a:solidFill>
                  <a:schemeClr val="tx1"/>
                </a:solidFill>
                <a:latin typeface="Arial" charset="0"/>
              </a:defRPr>
            </a:lvl2pPr>
            <a:lvl3pPr marL="1143000" indent="-228600" defTabSz="925513">
              <a:defRPr sz="2000">
                <a:solidFill>
                  <a:schemeClr val="tx1"/>
                </a:solidFill>
                <a:latin typeface="Arial" charset="0"/>
              </a:defRPr>
            </a:lvl3pPr>
            <a:lvl4pPr marL="1600200" indent="-228600" defTabSz="925513">
              <a:defRPr sz="2000">
                <a:solidFill>
                  <a:schemeClr val="tx1"/>
                </a:solidFill>
                <a:latin typeface="Arial" charset="0"/>
              </a:defRPr>
            </a:lvl4pPr>
            <a:lvl5pPr marL="2057400" indent="-228600" defTabSz="925513">
              <a:defRPr sz="2000">
                <a:solidFill>
                  <a:schemeClr val="tx1"/>
                </a:solidFill>
                <a:latin typeface="Arial" charset="0"/>
              </a:defRPr>
            </a:lvl5pPr>
            <a:lvl6pPr marL="2514600" indent="-228600" defTabSz="925513" eaLnBrk="0" fontAlgn="base" hangingPunct="0">
              <a:spcBef>
                <a:spcPct val="0"/>
              </a:spcBef>
              <a:spcAft>
                <a:spcPct val="0"/>
              </a:spcAft>
              <a:defRPr sz="2000">
                <a:solidFill>
                  <a:schemeClr val="tx1"/>
                </a:solidFill>
                <a:latin typeface="Arial" charset="0"/>
              </a:defRPr>
            </a:lvl6pPr>
            <a:lvl7pPr marL="2971800" indent="-228600" defTabSz="925513" eaLnBrk="0" fontAlgn="base" hangingPunct="0">
              <a:spcBef>
                <a:spcPct val="0"/>
              </a:spcBef>
              <a:spcAft>
                <a:spcPct val="0"/>
              </a:spcAft>
              <a:defRPr sz="2000">
                <a:solidFill>
                  <a:schemeClr val="tx1"/>
                </a:solidFill>
                <a:latin typeface="Arial" charset="0"/>
              </a:defRPr>
            </a:lvl7pPr>
            <a:lvl8pPr marL="3429000" indent="-228600" defTabSz="925513" eaLnBrk="0" fontAlgn="base" hangingPunct="0">
              <a:spcBef>
                <a:spcPct val="0"/>
              </a:spcBef>
              <a:spcAft>
                <a:spcPct val="0"/>
              </a:spcAft>
              <a:defRPr sz="2000">
                <a:solidFill>
                  <a:schemeClr val="tx1"/>
                </a:solidFill>
                <a:latin typeface="Arial" charset="0"/>
              </a:defRPr>
            </a:lvl8pPr>
            <a:lvl9pPr marL="3886200" indent="-228600" defTabSz="925513" eaLnBrk="0" fontAlgn="base" hangingPunct="0">
              <a:spcBef>
                <a:spcPct val="0"/>
              </a:spcBef>
              <a:spcAft>
                <a:spcPct val="0"/>
              </a:spcAft>
              <a:defRPr sz="2000">
                <a:solidFill>
                  <a:schemeClr val="tx1"/>
                </a:solidFill>
                <a:latin typeface="Arial" charset="0"/>
              </a:defRPr>
            </a:lvl9pPr>
          </a:lstStyle>
          <a:p>
            <a:pPr algn="r" eaLnBrk="1" hangingPunct="1"/>
            <a:fld id="{9B110F15-0821-46E9-9F30-8ABC09EEB021}" type="slidenum">
              <a:rPr lang="en-US" sz="1200">
                <a:latin typeface="Tahoma" pitchFamily="34" charset="0"/>
              </a:rPr>
              <a:pPr algn="r" eaLnBrk="1" hangingPunct="1"/>
              <a:t>23</a:t>
            </a:fld>
            <a:endParaRPr lang="en-US" sz="1200">
              <a:latin typeface="Tahoma" pitchFamily="34" charset="0"/>
            </a:endParaRPr>
          </a:p>
        </p:txBody>
      </p:sp>
      <p:sp>
        <p:nvSpPr>
          <p:cNvPr id="197636" name="Rectangle 2"/>
          <p:cNvSpPr>
            <a:spLocks noGrp="1" noRot="1" noChangeAspect="1" noChangeArrowheads="1" noTextEdit="1"/>
          </p:cNvSpPr>
          <p:nvPr>
            <p:ph type="sldImg"/>
          </p:nvPr>
        </p:nvSpPr>
        <p:spPr>
          <a:xfrm>
            <a:off x="1778000" y="695325"/>
            <a:ext cx="3441700" cy="2581275"/>
          </a:xfrm>
          <a:ln/>
        </p:spPr>
      </p:sp>
      <p:sp>
        <p:nvSpPr>
          <p:cNvPr id="197637" name="Rectangle 3"/>
          <p:cNvSpPr>
            <a:spLocks noGrp="1" noChangeArrowheads="1"/>
          </p:cNvSpPr>
          <p:nvPr>
            <p:ph type="body" idx="1"/>
          </p:nvPr>
        </p:nvSpPr>
        <p:spPr>
          <a:xfrm>
            <a:off x="571218" y="3431276"/>
            <a:ext cx="5866342" cy="51695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lstStyle/>
          <a:p>
            <a:pPr eaLnBrk="1" hangingPunct="1"/>
            <a:r>
              <a:rPr lang="en-US" smtClean="0"/>
              <a:t>It may be important to talk with program staff about the importance of smoking cessation.  As we have mentioned before, for a long time, smoking has not been properly addressed among people with mental illnesses, and it is possible that staff are continuing to ignore tobacco use among their clients.  </a:t>
            </a:r>
          </a:p>
          <a:p>
            <a:pPr eaLnBrk="1" hangingPunct="1"/>
            <a:endParaRPr lang="en-US" smtClean="0"/>
          </a:p>
          <a:p>
            <a:pPr eaLnBrk="1" hangingPunct="1"/>
            <a:r>
              <a:rPr lang="en-US" smtClean="0"/>
              <a:t>In many cases, it will be important to get the support from providers and administrators when working on smoking cessation. You can make providers and administrators aware of the high rates of smoking among people with mental illnesses and the health, cost, and social and psychological benefits to quitting.   </a:t>
            </a:r>
          </a:p>
          <a:p>
            <a:pPr eaLnBrk="1" hangingPunct="1"/>
            <a:endParaRPr lang="en-US" smtClean="0"/>
          </a:p>
          <a:p>
            <a:pPr eaLnBrk="1" hangingPunct="1"/>
            <a:r>
              <a:rPr lang="en-US" smtClean="0"/>
              <a:t>You can use your knowledge and experiences to promote tobacco-free facilities and campuses. The National Association of State Mental Health Program Directors’ “Tobacco-Free Living in Psychiatric Settings: A Best Practices Toolkit Promoting Wellness and Recovery” can provide you with helpful strategies in working to make facilities and campuses smoke free (NASMHPD, 2007).  Furthermore, you can encourage the development of support groups around smoking cessation for consumers.  By having people share their successes and struggles with smoking cessation, individuals can realize that they are not alone in dealing with these issues. </a:t>
            </a:r>
          </a:p>
          <a:p>
            <a:pPr eaLnBrk="1" hangingPunct="1"/>
            <a:endParaRPr lang="en-US" smtClean="0"/>
          </a:p>
          <a:p>
            <a:pPr eaLnBrk="1" hangingPunct="1"/>
            <a:endParaRPr lang="en-US" smtClean="0"/>
          </a:p>
          <a:p>
            <a:pPr eaLnBrk="1" hangingPunct="1"/>
            <a:r>
              <a:rPr lang="en-US" sz="900"/>
              <a:t>National Association of State Mental Health Program Directors (NASMHPD). (2007). Tobacco-Free Living in Psychiatric Settings: A Best Practices Toolkit Promoting Wellness and Recovery.  Alexandria, VA.</a:t>
            </a:r>
          </a:p>
          <a:p>
            <a:pPr eaLnBrk="1" hangingPunct="1"/>
            <a:endParaRPr lang="en-US" sz="900"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57066" indent="-291179">
              <a:defRPr sz="2000">
                <a:solidFill>
                  <a:schemeClr val="tx1"/>
                </a:solidFill>
                <a:latin typeface="Arial" charset="0"/>
              </a:defRPr>
            </a:lvl2pPr>
            <a:lvl3pPr marL="1164717" indent="-232943">
              <a:defRPr sz="2000">
                <a:solidFill>
                  <a:schemeClr val="tx1"/>
                </a:solidFill>
                <a:latin typeface="Arial" charset="0"/>
              </a:defRPr>
            </a:lvl3pPr>
            <a:lvl4pPr marL="1630604" indent="-232943">
              <a:defRPr sz="2000">
                <a:solidFill>
                  <a:schemeClr val="tx1"/>
                </a:solidFill>
                <a:latin typeface="Arial" charset="0"/>
              </a:defRPr>
            </a:lvl4pPr>
            <a:lvl5pPr marL="2096491" indent="-232943">
              <a:defRPr sz="2000">
                <a:solidFill>
                  <a:schemeClr val="tx1"/>
                </a:solidFill>
                <a:latin typeface="Arial" charset="0"/>
              </a:defRPr>
            </a:lvl5pPr>
            <a:lvl6pPr marL="2562377" indent="-232943" eaLnBrk="0" fontAlgn="base" hangingPunct="0">
              <a:spcBef>
                <a:spcPct val="0"/>
              </a:spcBef>
              <a:spcAft>
                <a:spcPct val="0"/>
              </a:spcAft>
              <a:defRPr sz="2000">
                <a:solidFill>
                  <a:schemeClr val="tx1"/>
                </a:solidFill>
                <a:latin typeface="Arial" charset="0"/>
              </a:defRPr>
            </a:lvl6pPr>
            <a:lvl7pPr marL="3028264" indent="-232943" eaLnBrk="0" fontAlgn="base" hangingPunct="0">
              <a:spcBef>
                <a:spcPct val="0"/>
              </a:spcBef>
              <a:spcAft>
                <a:spcPct val="0"/>
              </a:spcAft>
              <a:defRPr sz="2000">
                <a:solidFill>
                  <a:schemeClr val="tx1"/>
                </a:solidFill>
                <a:latin typeface="Arial" charset="0"/>
              </a:defRPr>
            </a:lvl7pPr>
            <a:lvl8pPr marL="3494151" indent="-232943" eaLnBrk="0" fontAlgn="base" hangingPunct="0">
              <a:spcBef>
                <a:spcPct val="0"/>
              </a:spcBef>
              <a:spcAft>
                <a:spcPct val="0"/>
              </a:spcAft>
              <a:defRPr sz="2000">
                <a:solidFill>
                  <a:schemeClr val="tx1"/>
                </a:solidFill>
                <a:latin typeface="Arial" charset="0"/>
              </a:defRPr>
            </a:lvl8pPr>
            <a:lvl9pPr marL="3960038" indent="-232943" eaLnBrk="0" fontAlgn="base" hangingPunct="0">
              <a:spcBef>
                <a:spcPct val="0"/>
              </a:spcBef>
              <a:spcAft>
                <a:spcPct val="0"/>
              </a:spcAft>
              <a:defRPr sz="2000">
                <a:solidFill>
                  <a:schemeClr val="tx1"/>
                </a:solidFill>
                <a:latin typeface="Arial" charset="0"/>
              </a:defRPr>
            </a:lvl9pPr>
          </a:lstStyle>
          <a:p>
            <a:fld id="{E00759EF-9BC7-42D6-85C3-84F5F7D0B08C}" type="slidenum">
              <a:rPr lang="en-US" sz="1200"/>
              <a:pPr/>
              <a:t>24</a:t>
            </a:fld>
            <a:endParaRPr lang="en-US" sz="1200"/>
          </a:p>
        </p:txBody>
      </p:sp>
      <p:sp>
        <p:nvSpPr>
          <p:cNvPr id="176131"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nchor="b"/>
          <a:lstStyle>
            <a:lvl1pPr defTabSz="925513">
              <a:defRPr sz="2000">
                <a:solidFill>
                  <a:schemeClr val="tx1"/>
                </a:solidFill>
                <a:latin typeface="Arial" charset="0"/>
              </a:defRPr>
            </a:lvl1pPr>
            <a:lvl2pPr marL="742950" indent="-285750" defTabSz="925513">
              <a:defRPr sz="2000">
                <a:solidFill>
                  <a:schemeClr val="tx1"/>
                </a:solidFill>
                <a:latin typeface="Arial" charset="0"/>
              </a:defRPr>
            </a:lvl2pPr>
            <a:lvl3pPr marL="1143000" indent="-228600" defTabSz="925513">
              <a:defRPr sz="2000">
                <a:solidFill>
                  <a:schemeClr val="tx1"/>
                </a:solidFill>
                <a:latin typeface="Arial" charset="0"/>
              </a:defRPr>
            </a:lvl3pPr>
            <a:lvl4pPr marL="1600200" indent="-228600" defTabSz="925513">
              <a:defRPr sz="2000">
                <a:solidFill>
                  <a:schemeClr val="tx1"/>
                </a:solidFill>
                <a:latin typeface="Arial" charset="0"/>
              </a:defRPr>
            </a:lvl4pPr>
            <a:lvl5pPr marL="2057400" indent="-228600" defTabSz="925513">
              <a:defRPr sz="2000">
                <a:solidFill>
                  <a:schemeClr val="tx1"/>
                </a:solidFill>
                <a:latin typeface="Arial" charset="0"/>
              </a:defRPr>
            </a:lvl5pPr>
            <a:lvl6pPr marL="2514600" indent="-228600" defTabSz="925513" eaLnBrk="0" fontAlgn="base" hangingPunct="0">
              <a:spcBef>
                <a:spcPct val="0"/>
              </a:spcBef>
              <a:spcAft>
                <a:spcPct val="0"/>
              </a:spcAft>
              <a:defRPr sz="2000">
                <a:solidFill>
                  <a:schemeClr val="tx1"/>
                </a:solidFill>
                <a:latin typeface="Arial" charset="0"/>
              </a:defRPr>
            </a:lvl6pPr>
            <a:lvl7pPr marL="2971800" indent="-228600" defTabSz="925513" eaLnBrk="0" fontAlgn="base" hangingPunct="0">
              <a:spcBef>
                <a:spcPct val="0"/>
              </a:spcBef>
              <a:spcAft>
                <a:spcPct val="0"/>
              </a:spcAft>
              <a:defRPr sz="2000">
                <a:solidFill>
                  <a:schemeClr val="tx1"/>
                </a:solidFill>
                <a:latin typeface="Arial" charset="0"/>
              </a:defRPr>
            </a:lvl7pPr>
            <a:lvl8pPr marL="3429000" indent="-228600" defTabSz="925513" eaLnBrk="0" fontAlgn="base" hangingPunct="0">
              <a:spcBef>
                <a:spcPct val="0"/>
              </a:spcBef>
              <a:spcAft>
                <a:spcPct val="0"/>
              </a:spcAft>
              <a:defRPr sz="2000">
                <a:solidFill>
                  <a:schemeClr val="tx1"/>
                </a:solidFill>
                <a:latin typeface="Arial" charset="0"/>
              </a:defRPr>
            </a:lvl8pPr>
            <a:lvl9pPr marL="3886200" indent="-228600" defTabSz="925513" eaLnBrk="0" fontAlgn="base" hangingPunct="0">
              <a:spcBef>
                <a:spcPct val="0"/>
              </a:spcBef>
              <a:spcAft>
                <a:spcPct val="0"/>
              </a:spcAft>
              <a:defRPr sz="2000">
                <a:solidFill>
                  <a:schemeClr val="tx1"/>
                </a:solidFill>
                <a:latin typeface="Arial" charset="0"/>
              </a:defRPr>
            </a:lvl9pPr>
          </a:lstStyle>
          <a:p>
            <a:pPr algn="r" eaLnBrk="1" hangingPunct="1"/>
            <a:fld id="{32E020B6-89EA-4DF8-A5D4-BAA1E1A08779}" type="slidenum">
              <a:rPr lang="en-US" sz="1200">
                <a:latin typeface="Tahoma" pitchFamily="34" charset="0"/>
              </a:rPr>
              <a:pPr algn="r" eaLnBrk="1" hangingPunct="1"/>
              <a:t>24</a:t>
            </a:fld>
            <a:endParaRPr lang="en-US" sz="1200">
              <a:latin typeface="Tahoma" pitchFamily="34" charset="0"/>
            </a:endParaRPr>
          </a:p>
        </p:txBody>
      </p:sp>
      <p:sp>
        <p:nvSpPr>
          <p:cNvPr id="176132" name="Rectangle 2"/>
          <p:cNvSpPr>
            <a:spLocks noGrp="1" noRot="1" noChangeAspect="1" noChangeArrowheads="1" noTextEdit="1"/>
          </p:cNvSpPr>
          <p:nvPr>
            <p:ph type="sldImg"/>
          </p:nvPr>
        </p:nvSpPr>
        <p:spPr>
          <a:xfrm>
            <a:off x="1784350" y="695325"/>
            <a:ext cx="3441700" cy="2581275"/>
          </a:xfrm>
          <a:ln/>
        </p:spPr>
      </p:sp>
      <p:sp>
        <p:nvSpPr>
          <p:cNvPr id="176133" name="Rectangle 3"/>
          <p:cNvSpPr>
            <a:spLocks noGrp="1" noChangeArrowheads="1"/>
          </p:cNvSpPr>
          <p:nvPr>
            <p:ph type="body" idx="1"/>
          </p:nvPr>
        </p:nvSpPr>
        <p:spPr>
          <a:xfrm>
            <a:off x="590691" y="3429662"/>
            <a:ext cx="5867964" cy="51711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0" tIns="47027" rIns="94050" bIns="47027"/>
          <a:lstStyle/>
          <a:p>
            <a:pPr>
              <a:tabLst>
                <a:tab pos="232943" algn="l"/>
              </a:tabLst>
            </a:pPr>
            <a:r>
              <a:rPr lang="en-US" smtClean="0"/>
              <a:t>Clinicians, such as mental health providers and doctors, have been shown to play an important role in helping people quit.  A look at 29 studies showed that people who talk about smoking cessation with a person who is a clinician but not a doctor (like many mental health providers) are 1.7 times as likely to quit compared to people who do not talk about smoking cessation with a clinician. People who talk with a doctor about quitting are more than twice as likely to quit as compared to people who do not talk with a doctor (Fiore et al., 2008).  </a:t>
            </a:r>
          </a:p>
          <a:p>
            <a:pPr>
              <a:tabLst>
                <a:tab pos="232943" algn="l"/>
              </a:tabLst>
            </a:pPr>
            <a:endParaRPr lang="en-US" smtClean="0"/>
          </a:p>
          <a:p>
            <a:pPr>
              <a:tabLst>
                <a:tab pos="232943" algn="l"/>
              </a:tabLst>
            </a:pPr>
            <a:r>
              <a:rPr lang="en-US" smtClean="0"/>
              <a:t>All healthcare professionals, including peer counselors, can play a role in helping a person quit.  It is important to ask all your peers whether they smoke.  </a:t>
            </a:r>
            <a:r>
              <a:rPr lang="en-US" b="1" smtClean="0"/>
              <a:t>You might be the </a:t>
            </a:r>
            <a:r>
              <a:rPr lang="en-US" b="1" i="1" smtClean="0"/>
              <a:t>one </a:t>
            </a:r>
            <a:r>
              <a:rPr lang="en-US" b="1" smtClean="0"/>
              <a:t>person that a particular consumer will pay attention to. You can help to save a life.</a:t>
            </a:r>
          </a:p>
          <a:p>
            <a:pPr>
              <a:spcBef>
                <a:spcPct val="0"/>
              </a:spcBef>
              <a:buClr>
                <a:schemeClr val="tx1"/>
              </a:buClr>
              <a:buSzPct val="60000"/>
              <a:tabLst>
                <a:tab pos="232943" algn="l"/>
              </a:tabLst>
            </a:pPr>
            <a:endParaRPr lang="en-US" sz="900" b="1"/>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r>
              <a:rPr lang="en-US" sz="900"/>
              <a:t>Fiore MC et al. (2008). </a:t>
            </a:r>
            <a:r>
              <a:rPr lang="en-US" sz="900" i="1"/>
              <a:t>Treating Tobacco Use and Dependence: 2008 Update. </a:t>
            </a:r>
            <a:r>
              <a:rPr lang="en-US" sz="900"/>
              <a:t>Rockville, MD: U.S. Department of Health and Human Services, Public Health Service.</a:t>
            </a:r>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a:p>
            <a:pPr>
              <a:spcBef>
                <a:spcPct val="0"/>
              </a:spcBef>
              <a:buClr>
                <a:schemeClr val="tx1"/>
              </a:buClr>
              <a:buSzPct val="60000"/>
              <a:tabLst>
                <a:tab pos="232943" algn="l"/>
              </a:tabLst>
            </a:pPr>
            <a:endParaRPr lang="en-US" sz="9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57066" indent="-291179">
              <a:defRPr sz="2000">
                <a:solidFill>
                  <a:schemeClr val="tx1"/>
                </a:solidFill>
                <a:latin typeface="Arial" charset="0"/>
              </a:defRPr>
            </a:lvl2pPr>
            <a:lvl3pPr marL="1164717" indent="-232943">
              <a:defRPr sz="2000">
                <a:solidFill>
                  <a:schemeClr val="tx1"/>
                </a:solidFill>
                <a:latin typeface="Arial" charset="0"/>
              </a:defRPr>
            </a:lvl3pPr>
            <a:lvl4pPr marL="1630604" indent="-232943">
              <a:defRPr sz="2000">
                <a:solidFill>
                  <a:schemeClr val="tx1"/>
                </a:solidFill>
                <a:latin typeface="Arial" charset="0"/>
              </a:defRPr>
            </a:lvl4pPr>
            <a:lvl5pPr marL="2096491" indent="-232943">
              <a:defRPr sz="2000">
                <a:solidFill>
                  <a:schemeClr val="tx1"/>
                </a:solidFill>
                <a:latin typeface="Arial" charset="0"/>
              </a:defRPr>
            </a:lvl5pPr>
            <a:lvl6pPr marL="2562377" indent="-232943" eaLnBrk="0" fontAlgn="base" hangingPunct="0">
              <a:spcBef>
                <a:spcPct val="0"/>
              </a:spcBef>
              <a:spcAft>
                <a:spcPct val="0"/>
              </a:spcAft>
              <a:defRPr sz="2000">
                <a:solidFill>
                  <a:schemeClr val="tx1"/>
                </a:solidFill>
                <a:latin typeface="Arial" charset="0"/>
              </a:defRPr>
            </a:lvl6pPr>
            <a:lvl7pPr marL="3028264" indent="-232943" eaLnBrk="0" fontAlgn="base" hangingPunct="0">
              <a:spcBef>
                <a:spcPct val="0"/>
              </a:spcBef>
              <a:spcAft>
                <a:spcPct val="0"/>
              </a:spcAft>
              <a:defRPr sz="2000">
                <a:solidFill>
                  <a:schemeClr val="tx1"/>
                </a:solidFill>
                <a:latin typeface="Arial" charset="0"/>
              </a:defRPr>
            </a:lvl7pPr>
            <a:lvl8pPr marL="3494151" indent="-232943" eaLnBrk="0" fontAlgn="base" hangingPunct="0">
              <a:spcBef>
                <a:spcPct val="0"/>
              </a:spcBef>
              <a:spcAft>
                <a:spcPct val="0"/>
              </a:spcAft>
              <a:defRPr sz="2000">
                <a:solidFill>
                  <a:schemeClr val="tx1"/>
                </a:solidFill>
                <a:latin typeface="Arial" charset="0"/>
              </a:defRPr>
            </a:lvl8pPr>
            <a:lvl9pPr marL="3960038" indent="-232943" eaLnBrk="0" fontAlgn="base" hangingPunct="0">
              <a:spcBef>
                <a:spcPct val="0"/>
              </a:spcBef>
              <a:spcAft>
                <a:spcPct val="0"/>
              </a:spcAft>
              <a:defRPr sz="2000">
                <a:solidFill>
                  <a:schemeClr val="tx1"/>
                </a:solidFill>
                <a:latin typeface="Arial" charset="0"/>
              </a:defRPr>
            </a:lvl9pPr>
          </a:lstStyle>
          <a:p>
            <a:fld id="{BA09196B-6B5B-44D1-97AB-7481A042E74B}" type="slidenum">
              <a:rPr lang="en-US" sz="1200"/>
              <a:pPr/>
              <a:t>25</a:t>
            </a:fld>
            <a:endParaRPr lang="en-US" sz="1200"/>
          </a:p>
        </p:txBody>
      </p:sp>
      <p:sp>
        <p:nvSpPr>
          <p:cNvPr id="201731"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nchor="b"/>
          <a:lstStyle>
            <a:lvl1pPr defTabSz="925513">
              <a:defRPr sz="2000">
                <a:solidFill>
                  <a:schemeClr val="tx1"/>
                </a:solidFill>
                <a:latin typeface="Arial" charset="0"/>
              </a:defRPr>
            </a:lvl1pPr>
            <a:lvl2pPr marL="742950" indent="-285750" defTabSz="925513">
              <a:defRPr sz="2000">
                <a:solidFill>
                  <a:schemeClr val="tx1"/>
                </a:solidFill>
                <a:latin typeface="Arial" charset="0"/>
              </a:defRPr>
            </a:lvl2pPr>
            <a:lvl3pPr marL="1143000" indent="-228600" defTabSz="925513">
              <a:defRPr sz="2000">
                <a:solidFill>
                  <a:schemeClr val="tx1"/>
                </a:solidFill>
                <a:latin typeface="Arial" charset="0"/>
              </a:defRPr>
            </a:lvl3pPr>
            <a:lvl4pPr marL="1600200" indent="-228600" defTabSz="925513">
              <a:defRPr sz="2000">
                <a:solidFill>
                  <a:schemeClr val="tx1"/>
                </a:solidFill>
                <a:latin typeface="Arial" charset="0"/>
              </a:defRPr>
            </a:lvl4pPr>
            <a:lvl5pPr marL="2057400" indent="-228600" defTabSz="925513">
              <a:defRPr sz="2000">
                <a:solidFill>
                  <a:schemeClr val="tx1"/>
                </a:solidFill>
                <a:latin typeface="Arial" charset="0"/>
              </a:defRPr>
            </a:lvl5pPr>
            <a:lvl6pPr marL="2514600" indent="-228600" defTabSz="925513" eaLnBrk="0" fontAlgn="base" hangingPunct="0">
              <a:spcBef>
                <a:spcPct val="0"/>
              </a:spcBef>
              <a:spcAft>
                <a:spcPct val="0"/>
              </a:spcAft>
              <a:defRPr sz="2000">
                <a:solidFill>
                  <a:schemeClr val="tx1"/>
                </a:solidFill>
                <a:latin typeface="Arial" charset="0"/>
              </a:defRPr>
            </a:lvl6pPr>
            <a:lvl7pPr marL="2971800" indent="-228600" defTabSz="925513" eaLnBrk="0" fontAlgn="base" hangingPunct="0">
              <a:spcBef>
                <a:spcPct val="0"/>
              </a:spcBef>
              <a:spcAft>
                <a:spcPct val="0"/>
              </a:spcAft>
              <a:defRPr sz="2000">
                <a:solidFill>
                  <a:schemeClr val="tx1"/>
                </a:solidFill>
                <a:latin typeface="Arial" charset="0"/>
              </a:defRPr>
            </a:lvl7pPr>
            <a:lvl8pPr marL="3429000" indent="-228600" defTabSz="925513" eaLnBrk="0" fontAlgn="base" hangingPunct="0">
              <a:spcBef>
                <a:spcPct val="0"/>
              </a:spcBef>
              <a:spcAft>
                <a:spcPct val="0"/>
              </a:spcAft>
              <a:defRPr sz="2000">
                <a:solidFill>
                  <a:schemeClr val="tx1"/>
                </a:solidFill>
                <a:latin typeface="Arial" charset="0"/>
              </a:defRPr>
            </a:lvl8pPr>
            <a:lvl9pPr marL="3886200" indent="-228600" defTabSz="925513" eaLnBrk="0" fontAlgn="base" hangingPunct="0">
              <a:spcBef>
                <a:spcPct val="0"/>
              </a:spcBef>
              <a:spcAft>
                <a:spcPct val="0"/>
              </a:spcAft>
              <a:defRPr sz="2000">
                <a:solidFill>
                  <a:schemeClr val="tx1"/>
                </a:solidFill>
                <a:latin typeface="Arial" charset="0"/>
              </a:defRPr>
            </a:lvl9pPr>
          </a:lstStyle>
          <a:p>
            <a:pPr algn="r" eaLnBrk="1" hangingPunct="1"/>
            <a:fld id="{A2E21257-A5B1-4BF6-BDA0-31E033DCE494}" type="slidenum">
              <a:rPr lang="en-US" sz="1200">
                <a:latin typeface="Tahoma" pitchFamily="34" charset="0"/>
              </a:rPr>
              <a:pPr algn="r" eaLnBrk="1" hangingPunct="1"/>
              <a:t>25</a:t>
            </a:fld>
            <a:endParaRPr lang="en-US" sz="1200">
              <a:latin typeface="Tahoma" pitchFamily="34" charset="0"/>
            </a:endParaRPr>
          </a:p>
        </p:txBody>
      </p:sp>
      <p:sp>
        <p:nvSpPr>
          <p:cNvPr id="201732" name="Rectangle 2"/>
          <p:cNvSpPr>
            <a:spLocks noGrp="1" noRot="1" noChangeAspect="1" noChangeArrowheads="1" noTextEdit="1"/>
          </p:cNvSpPr>
          <p:nvPr>
            <p:ph type="sldImg"/>
          </p:nvPr>
        </p:nvSpPr>
        <p:spPr>
          <a:xfrm>
            <a:off x="1778000" y="695325"/>
            <a:ext cx="3441700" cy="2581275"/>
          </a:xfrm>
          <a:ln/>
        </p:spPr>
      </p:sp>
      <p:sp>
        <p:nvSpPr>
          <p:cNvPr id="201733" name="Rectangle 3"/>
          <p:cNvSpPr>
            <a:spLocks noGrp="1" noChangeArrowheads="1"/>
          </p:cNvSpPr>
          <p:nvPr>
            <p:ph type="body" idx="1"/>
          </p:nvPr>
        </p:nvSpPr>
        <p:spPr>
          <a:xfrm>
            <a:off x="571218" y="3431276"/>
            <a:ext cx="5866342" cy="51695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lstStyle/>
          <a:p>
            <a:pPr eaLnBrk="1" hangingPunct="1"/>
            <a:r>
              <a:rPr lang="en-US" smtClean="0"/>
              <a:t>Starting a conversation with a peer about smoking may be difficult at first.  We would like you to practice with a partner starting to talk about tobacco use  Once you practice this opening piece, then we will move on to some Dos and Don’ts and then practicing AAR and the 5A’s.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57066" indent="-291179">
              <a:defRPr sz="2000">
                <a:solidFill>
                  <a:schemeClr val="tx1"/>
                </a:solidFill>
                <a:latin typeface="Arial" charset="0"/>
              </a:defRPr>
            </a:lvl2pPr>
            <a:lvl3pPr marL="1164717" indent="-232943">
              <a:defRPr sz="2000">
                <a:solidFill>
                  <a:schemeClr val="tx1"/>
                </a:solidFill>
                <a:latin typeface="Arial" charset="0"/>
              </a:defRPr>
            </a:lvl3pPr>
            <a:lvl4pPr marL="1630604" indent="-232943">
              <a:defRPr sz="2000">
                <a:solidFill>
                  <a:schemeClr val="tx1"/>
                </a:solidFill>
                <a:latin typeface="Arial" charset="0"/>
              </a:defRPr>
            </a:lvl4pPr>
            <a:lvl5pPr marL="2096491" indent="-232943">
              <a:defRPr sz="2000">
                <a:solidFill>
                  <a:schemeClr val="tx1"/>
                </a:solidFill>
                <a:latin typeface="Arial" charset="0"/>
              </a:defRPr>
            </a:lvl5pPr>
            <a:lvl6pPr marL="2562377" indent="-232943" eaLnBrk="0" fontAlgn="base" hangingPunct="0">
              <a:spcBef>
                <a:spcPct val="0"/>
              </a:spcBef>
              <a:spcAft>
                <a:spcPct val="0"/>
              </a:spcAft>
              <a:defRPr sz="2000">
                <a:solidFill>
                  <a:schemeClr val="tx1"/>
                </a:solidFill>
                <a:latin typeface="Arial" charset="0"/>
              </a:defRPr>
            </a:lvl6pPr>
            <a:lvl7pPr marL="3028264" indent="-232943" eaLnBrk="0" fontAlgn="base" hangingPunct="0">
              <a:spcBef>
                <a:spcPct val="0"/>
              </a:spcBef>
              <a:spcAft>
                <a:spcPct val="0"/>
              </a:spcAft>
              <a:defRPr sz="2000">
                <a:solidFill>
                  <a:schemeClr val="tx1"/>
                </a:solidFill>
                <a:latin typeface="Arial" charset="0"/>
              </a:defRPr>
            </a:lvl7pPr>
            <a:lvl8pPr marL="3494151" indent="-232943" eaLnBrk="0" fontAlgn="base" hangingPunct="0">
              <a:spcBef>
                <a:spcPct val="0"/>
              </a:spcBef>
              <a:spcAft>
                <a:spcPct val="0"/>
              </a:spcAft>
              <a:defRPr sz="2000">
                <a:solidFill>
                  <a:schemeClr val="tx1"/>
                </a:solidFill>
                <a:latin typeface="Arial" charset="0"/>
              </a:defRPr>
            </a:lvl8pPr>
            <a:lvl9pPr marL="3960038" indent="-232943" eaLnBrk="0" fontAlgn="base" hangingPunct="0">
              <a:spcBef>
                <a:spcPct val="0"/>
              </a:spcBef>
              <a:spcAft>
                <a:spcPct val="0"/>
              </a:spcAft>
              <a:defRPr sz="2000">
                <a:solidFill>
                  <a:schemeClr val="tx1"/>
                </a:solidFill>
                <a:latin typeface="Arial" charset="0"/>
              </a:defRPr>
            </a:lvl9pPr>
          </a:lstStyle>
          <a:p>
            <a:fld id="{D8819DCC-44F4-4D7A-B80E-DF11BC91BB3E}" type="slidenum">
              <a:rPr lang="en-US" sz="1200"/>
              <a:pPr/>
              <a:t>26</a:t>
            </a:fld>
            <a:endParaRPr lang="en-US" sz="1200"/>
          </a:p>
        </p:txBody>
      </p:sp>
      <p:sp>
        <p:nvSpPr>
          <p:cNvPr id="166915"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nchor="b"/>
          <a:lstStyle>
            <a:lvl1pPr defTabSz="925513">
              <a:defRPr sz="2000">
                <a:solidFill>
                  <a:schemeClr val="tx1"/>
                </a:solidFill>
                <a:latin typeface="Arial" charset="0"/>
              </a:defRPr>
            </a:lvl1pPr>
            <a:lvl2pPr marL="742950" indent="-285750" defTabSz="925513">
              <a:defRPr sz="2000">
                <a:solidFill>
                  <a:schemeClr val="tx1"/>
                </a:solidFill>
                <a:latin typeface="Arial" charset="0"/>
              </a:defRPr>
            </a:lvl2pPr>
            <a:lvl3pPr marL="1143000" indent="-228600" defTabSz="925513">
              <a:defRPr sz="2000">
                <a:solidFill>
                  <a:schemeClr val="tx1"/>
                </a:solidFill>
                <a:latin typeface="Arial" charset="0"/>
              </a:defRPr>
            </a:lvl3pPr>
            <a:lvl4pPr marL="1600200" indent="-228600" defTabSz="925513">
              <a:defRPr sz="2000">
                <a:solidFill>
                  <a:schemeClr val="tx1"/>
                </a:solidFill>
                <a:latin typeface="Arial" charset="0"/>
              </a:defRPr>
            </a:lvl4pPr>
            <a:lvl5pPr marL="2057400" indent="-228600" defTabSz="925513">
              <a:defRPr sz="2000">
                <a:solidFill>
                  <a:schemeClr val="tx1"/>
                </a:solidFill>
                <a:latin typeface="Arial" charset="0"/>
              </a:defRPr>
            </a:lvl5pPr>
            <a:lvl6pPr marL="2514600" indent="-228600" defTabSz="925513" eaLnBrk="0" fontAlgn="base" hangingPunct="0">
              <a:spcBef>
                <a:spcPct val="0"/>
              </a:spcBef>
              <a:spcAft>
                <a:spcPct val="0"/>
              </a:spcAft>
              <a:defRPr sz="2000">
                <a:solidFill>
                  <a:schemeClr val="tx1"/>
                </a:solidFill>
                <a:latin typeface="Arial" charset="0"/>
              </a:defRPr>
            </a:lvl6pPr>
            <a:lvl7pPr marL="2971800" indent="-228600" defTabSz="925513" eaLnBrk="0" fontAlgn="base" hangingPunct="0">
              <a:spcBef>
                <a:spcPct val="0"/>
              </a:spcBef>
              <a:spcAft>
                <a:spcPct val="0"/>
              </a:spcAft>
              <a:defRPr sz="2000">
                <a:solidFill>
                  <a:schemeClr val="tx1"/>
                </a:solidFill>
                <a:latin typeface="Arial" charset="0"/>
              </a:defRPr>
            </a:lvl7pPr>
            <a:lvl8pPr marL="3429000" indent="-228600" defTabSz="925513" eaLnBrk="0" fontAlgn="base" hangingPunct="0">
              <a:spcBef>
                <a:spcPct val="0"/>
              </a:spcBef>
              <a:spcAft>
                <a:spcPct val="0"/>
              </a:spcAft>
              <a:defRPr sz="2000">
                <a:solidFill>
                  <a:schemeClr val="tx1"/>
                </a:solidFill>
                <a:latin typeface="Arial" charset="0"/>
              </a:defRPr>
            </a:lvl8pPr>
            <a:lvl9pPr marL="3886200" indent="-228600" defTabSz="925513" eaLnBrk="0" fontAlgn="base" hangingPunct="0">
              <a:spcBef>
                <a:spcPct val="0"/>
              </a:spcBef>
              <a:spcAft>
                <a:spcPct val="0"/>
              </a:spcAft>
              <a:defRPr sz="2000">
                <a:solidFill>
                  <a:schemeClr val="tx1"/>
                </a:solidFill>
                <a:latin typeface="Arial" charset="0"/>
              </a:defRPr>
            </a:lvl9pPr>
          </a:lstStyle>
          <a:p>
            <a:pPr algn="r" eaLnBrk="1" hangingPunct="1"/>
            <a:fld id="{E38C4F92-81FF-47EE-8006-19F13F52B6C9}" type="slidenum">
              <a:rPr lang="en-US" sz="1200">
                <a:latin typeface="Tahoma" pitchFamily="34" charset="0"/>
              </a:rPr>
              <a:pPr algn="r" eaLnBrk="1" hangingPunct="1"/>
              <a:t>26</a:t>
            </a:fld>
            <a:endParaRPr lang="en-US" sz="1200">
              <a:latin typeface="Tahoma" pitchFamily="34" charset="0"/>
            </a:endParaRPr>
          </a:p>
        </p:txBody>
      </p:sp>
      <p:sp>
        <p:nvSpPr>
          <p:cNvPr id="166916" name="Rectangle 2"/>
          <p:cNvSpPr>
            <a:spLocks noGrp="1" noRot="1" noChangeAspect="1" noChangeArrowheads="1" noTextEdit="1"/>
          </p:cNvSpPr>
          <p:nvPr>
            <p:ph type="sldImg"/>
          </p:nvPr>
        </p:nvSpPr>
        <p:spPr>
          <a:xfrm>
            <a:off x="1808163" y="695325"/>
            <a:ext cx="3443287" cy="2581275"/>
          </a:xfrm>
          <a:ln/>
        </p:spPr>
      </p:sp>
      <p:sp>
        <p:nvSpPr>
          <p:cNvPr id="166917" name="Rectangle 3"/>
          <p:cNvSpPr>
            <a:spLocks noGrp="1" noChangeArrowheads="1"/>
          </p:cNvSpPr>
          <p:nvPr>
            <p:ph type="body" idx="1"/>
          </p:nvPr>
        </p:nvSpPr>
        <p:spPr>
          <a:xfrm>
            <a:off x="590691" y="3429662"/>
            <a:ext cx="5867964" cy="51711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4" tIns="46162" rIns="92324" bIns="46162"/>
          <a:lstStyle/>
          <a:p>
            <a:pPr eaLnBrk="1" hangingPunct="1"/>
            <a:r>
              <a:rPr lang="en-US" smtClean="0"/>
              <a:t>What behaviors might need to change? The average smoker takes about ten puffs on a cigarette and smokes about 20 to 30 cigarettes a day. Therefore, they puff on a cigarette, on average, 200 to 300 times a day. People who smoke spend about 2 hours a day smoking. Your peers will need help figuring out what they should do during times when they would be smoking when they have quit.</a:t>
            </a:r>
          </a:p>
          <a:p>
            <a:pPr eaLnBrk="1" hangingPunct="1"/>
            <a:endParaRPr lang="en-US" smtClean="0"/>
          </a:p>
          <a:p>
            <a:pPr eaLnBrk="1" hangingPunct="1"/>
            <a:r>
              <a:rPr lang="en-US" smtClean="0"/>
              <a:t>Smoking becomes linked to certain behaviors, situations, and moods. For many people who smoke, certain situations like driving the car can make them want a cigarette. Many people who smoke, for example, light up right after they finish a meal without thinking about it. Or they go out with friends and start smoking after they have had a few drinks. People who smoke sometimes have habits that link many of the things they do during their day to smoking. Thus, people may find that they relapse or go back to smoking, when they re in one of these situations when they tend to smoke.  Relapse is common but quitting is definitely possible. Unfortunately, smoking cessation medications like NRT will not help with these “behavioral” aspects of smoking.</a:t>
            </a:r>
          </a:p>
          <a:p>
            <a:pPr eaLnBrk="1" hangingPunct="1"/>
            <a:endParaRPr lang="en-US" smtClean="0"/>
          </a:p>
          <a:p>
            <a:pPr eaLnBrk="1" hangingPunct="1"/>
            <a:r>
              <a:rPr lang="en-US" smtClean="0"/>
              <a:t>Instead,  to quit smoking, people need to break these links. They need to be able to drink coffee without smoking. They need to learn to do other things during their breaks from work or while on the telephone. Counseling can help people to learn how to deal with these situations without having a cigarette and how to change behaviors and routines. Part of quitting is learning to do something else other than smoking during these situations. For example, a person might get up after a meal and brush his teeth.  In stressful times, she might do some deep breathing and picture herself on a beach. When out with friends they could go to a location where smoking is not allowed. In all cases, the new behaviors are not connected to smoking, so the person who is trying to quit does not start thinking about a cigarette.</a:t>
            </a:r>
          </a:p>
          <a:p>
            <a:pPr eaLnBrk="1" hangingPunct="1"/>
            <a:endParaRPr lang="en-US" smtClean="0"/>
          </a:p>
          <a:p>
            <a:pPr eaLnBrk="1" hangingPunct="1"/>
            <a:r>
              <a:rPr lang="en-US" smtClean="0"/>
              <a:t>Quitting requires changing </a:t>
            </a:r>
            <a:r>
              <a:rPr lang="en-US" i="1" smtClean="0"/>
              <a:t>how you think</a:t>
            </a:r>
            <a:r>
              <a:rPr lang="en-US" smtClean="0"/>
              <a:t>, as well as </a:t>
            </a:r>
            <a:r>
              <a:rPr lang="en-US" i="1" smtClean="0"/>
              <a:t>what you do</a:t>
            </a:r>
            <a:r>
              <a:rPr lang="en-US" smtClean="0"/>
              <a:t>, to cope with the situations listed on this slide. Talking with someone who knows about quitting can help people learn to </a:t>
            </a:r>
            <a:r>
              <a:rPr lang="en-US" b="1" smtClean="0"/>
              <a:t>cope</a:t>
            </a:r>
            <a:r>
              <a:rPr lang="en-US" smtClean="0"/>
              <a:t> without having a cigarette or using tobacco.</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pPr>
              <a:lnSpc>
                <a:spcPct val="80000"/>
              </a:lnSpc>
            </a:pPr>
            <a:r>
              <a:rPr lang="en-US" sz="900" b="1"/>
              <a:t>Rx for Change: Clinician-Assisted Tobacco Cessation</a:t>
            </a:r>
            <a:r>
              <a:rPr lang="en-US" sz="900"/>
              <a:t> was designed to address an identified need to enhance the tobacco cessation education of health professionals.</a:t>
            </a:r>
          </a:p>
          <a:p>
            <a:pPr>
              <a:lnSpc>
                <a:spcPct val="80000"/>
              </a:lnSpc>
            </a:pPr>
            <a:r>
              <a:rPr lang="en-US" sz="800"/>
              <a:t>from the </a:t>
            </a:r>
            <a:r>
              <a:rPr lang="en-US" sz="800">
                <a:hlinkClick r:id="rId3"/>
              </a:rPr>
              <a:t>Clinical Practice Guideline for Treating Tobacco Use and Dependence</a:t>
            </a:r>
            <a:r>
              <a:rPr lang="en-US" sz="800"/>
              <a:t>, is a comprehensive, turn-key program for training students and licensed clinicians in virtually any health professional field. </a:t>
            </a:r>
            <a:r>
              <a:rPr lang="en-US" sz="800" b="1"/>
              <a:t>Tobacco Cessation (“5 A’s” approach)</a:t>
            </a:r>
            <a:r>
              <a:rPr lang="en-US" sz="800"/>
              <a:t/>
            </a:r>
            <a:br>
              <a:rPr lang="en-US" sz="800"/>
            </a:br>
            <a:r>
              <a:rPr lang="en-US" sz="800"/>
              <a:t>Our complete curriculum, including all core and optional modules, requires approximately 12 hours for implementation. These materials are applicable to any health profession. Our most common implementation scenario is 6 to 8 hours, which includes all core modules plus the Forms of Tobacco module. Slides are supplemented with ancillary handouts, role playing with case scenarios, and video segments. </a:t>
            </a:r>
          </a:p>
          <a:p>
            <a:pPr>
              <a:lnSpc>
                <a:spcPct val="80000"/>
              </a:lnSpc>
            </a:pPr>
            <a:r>
              <a:rPr lang="en-US" sz="800" b="1"/>
              <a:t>Rx for Change: Ask-Advise-Refer (brief intervention)</a:t>
            </a:r>
            <a:r>
              <a:rPr lang="en-US" sz="800"/>
              <a:t/>
            </a:r>
            <a:br>
              <a:rPr lang="en-US" sz="800"/>
            </a:br>
            <a:r>
              <a:rPr lang="en-US" sz="800"/>
              <a:t>Tailored versions are available for:</a:t>
            </a:r>
          </a:p>
          <a:p>
            <a:pPr>
              <a:lnSpc>
                <a:spcPct val="80000"/>
              </a:lnSpc>
            </a:pPr>
            <a:r>
              <a:rPr lang="en-US" sz="800" b="1"/>
              <a:t>Psychiatry Rx for Change (coming soon)</a:t>
            </a:r>
            <a:r>
              <a:rPr lang="en-US" sz="800"/>
              <a:t/>
            </a:r>
            <a:br>
              <a:rPr lang="en-US" sz="800"/>
            </a:br>
            <a:r>
              <a:rPr lang="en-US" sz="800"/>
              <a:t>The prevalence of smoking among patients with mental illness is 2 to 4 times that seen in the general population. Co-occurring mental illness or addictive disorders can present unique challenges when working with a patient to quit smoking. Dr. Jodi Prochaska and colleagues at the University of California, San Francisco have created a 4-hour curriculum that is specific to psychiatry and has shown very promising results in changing the knowledge, attitudes, confidence, and clinical practices of psychiatry residents for treating tobacco use and dependence in their patients. </a:t>
            </a:r>
          </a:p>
          <a:p>
            <a:pPr>
              <a:lnSpc>
                <a:spcPct val="80000"/>
              </a:lnSpc>
            </a:pPr>
            <a:r>
              <a:rPr lang="en-US" sz="800" b="1"/>
              <a:t>Cancer care providers</a:t>
            </a:r>
            <a:r>
              <a:rPr lang="en-US" sz="800"/>
              <a:t/>
            </a:r>
            <a:br>
              <a:rPr lang="en-US" sz="800"/>
            </a:br>
            <a:r>
              <a:rPr lang="en-US" sz="800"/>
              <a:t>Smoking impacts nearly every facet of cancer treatment: surgery, chemotherapy, and radiation. This 2-hour program targets cancer care providers, of all disciplines, in helping patients with cancer to quit smoking. Also available as a web-based </a:t>
            </a:r>
            <a:r>
              <a:rPr lang="en-US" sz="800">
                <a:hlinkClick r:id="rId4"/>
              </a:rPr>
              <a:t>CME/CE course</a:t>
            </a:r>
            <a:r>
              <a:rPr lang="en-US" sz="800"/>
              <a:t>. </a:t>
            </a:r>
          </a:p>
          <a:p>
            <a:pPr>
              <a:lnSpc>
                <a:spcPct val="80000"/>
              </a:lnSpc>
            </a:pPr>
            <a:r>
              <a:rPr lang="en-US" sz="800" b="1"/>
              <a:t>Mental health peer counselors</a:t>
            </a:r>
            <a:r>
              <a:rPr lang="en-US" sz="800"/>
              <a:t/>
            </a:r>
            <a:br>
              <a:rPr lang="en-US" sz="800"/>
            </a:br>
            <a:r>
              <a:rPr lang="en-US" sz="800"/>
              <a:t>This 2-hour program was created to equip peer counselors with the necessary knowledge and skills to assist mental health consumers with tobacco cessation. Created in collaboration with the National Mental Health Partnership for Wellness and Smoking Cessation. </a:t>
            </a:r>
          </a:p>
          <a:p>
            <a:pPr>
              <a:lnSpc>
                <a:spcPct val="80000"/>
              </a:lnSpc>
            </a:pPr>
            <a:r>
              <a:rPr lang="en-US" sz="800" b="1"/>
              <a:t>Surgical care provider</a:t>
            </a:r>
            <a:endParaRPr lang="en-US" sz="800"/>
          </a:p>
          <a:p>
            <a:pPr>
              <a:lnSpc>
                <a:spcPct val="80000"/>
              </a:lnSpc>
            </a:pPr>
            <a:r>
              <a:rPr lang="en-US" sz="800"/>
              <a:t>University of Colorado at Denver Provider toolkit: resources for health care providers on intervening with persons with mental illnesses.</a:t>
            </a:r>
          </a:p>
          <a:p>
            <a:pPr>
              <a:lnSpc>
                <a:spcPct val="80000"/>
              </a:lnSpc>
            </a:pPr>
            <a:endParaRPr lang="en-US" sz="800"/>
          </a:p>
          <a:p>
            <a:pPr>
              <a:lnSpc>
                <a:spcPct val="80000"/>
              </a:lnSpc>
            </a:pPr>
            <a:r>
              <a:rPr lang="en-US" sz="800"/>
              <a:t>CHOICES is an exciting new consumer-driven program for smokers with mental illness in New Jersey. Our goal is to increase awareness of the importance of addressing tobacco use and to create a strong peer support network that encourages mental health consumers to make a positive healthy lifestyle change by addressing smoking and tobacco use. </a:t>
            </a:r>
          </a:p>
          <a:p>
            <a:pPr>
              <a:lnSpc>
                <a:spcPct val="80000"/>
              </a:lnSpc>
            </a:pPr>
            <a:r>
              <a:rPr lang="en-US" sz="800"/>
              <a:t>CHOICES is innovative because it employs mental health consumers, called Consumer Tobacco Advocates, to deliver the vital message to smokers with mental illness that addressing tobacco is important and to motivate them to seek treatment. The Consumer Tobacco Advocates provide their peers with information about the consequences of smoking, issues regarding smoking and mental illness, and options available to make quitting easier. They visit mental health centers, self-help centers and health fairs to communicate with and educate consumers about their smoking. </a:t>
            </a:r>
          </a:p>
          <a:p>
            <a:pPr>
              <a:lnSpc>
                <a:spcPct val="80000"/>
              </a:lnSpc>
            </a:pPr>
            <a:endParaRPr lang="en-US"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pPr>
              <a:buFontTx/>
              <a:buChar char="•"/>
            </a:pPr>
            <a:r>
              <a:rPr lang="en-US" smtClean="0"/>
              <a:t>Developed technical assistance tool kit addressing how to implement smoking cessation in psychiatric hospital settings</a:t>
            </a:r>
          </a:p>
          <a:p>
            <a:pPr>
              <a:buFontTx/>
              <a:buChar char="•"/>
            </a:pPr>
            <a:r>
              <a:rPr lang="en-US" smtClean="0"/>
              <a:t>Featured smoking cessation as a plenary topic during its recent National Summit of State Psychiatric Hospital Superintendents</a:t>
            </a:r>
          </a:p>
          <a:p>
            <a:pPr>
              <a:buFontTx/>
              <a:buChar char="•"/>
            </a:pPr>
            <a:r>
              <a:rPr lang="en-US" smtClean="0"/>
              <a:t>Promoted 1-800-QUIT NOW</a:t>
            </a:r>
          </a:p>
          <a:p>
            <a:pPr>
              <a:buFontTx/>
              <a:buChar cha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Rx for Change is continually updated</a:t>
            </a:r>
            <a:endParaRPr lang="en-US" dirty="0"/>
          </a:p>
        </p:txBody>
      </p:sp>
      <p:sp>
        <p:nvSpPr>
          <p:cNvPr id="4" name="Slide Number Placeholder 3"/>
          <p:cNvSpPr>
            <a:spLocks noGrp="1"/>
          </p:cNvSpPr>
          <p:nvPr>
            <p:ph type="sldNum" sz="quarter" idx="10"/>
          </p:nvPr>
        </p:nvSpPr>
        <p:spPr/>
        <p:txBody>
          <a:bodyPr/>
          <a:lstStyle/>
          <a:p>
            <a:fld id="{B0667C9F-24EC-45F9-9A01-CED7378305B5}" type="slidenum">
              <a:rPr lang="en-US" smtClean="0"/>
              <a:pPr/>
              <a:t>32</a:t>
            </a:fld>
            <a:endParaRPr lang="en-US"/>
          </a:p>
        </p:txBody>
      </p:sp>
    </p:spTree>
    <p:extLst>
      <p:ext uri="{BB962C8B-B14F-4D97-AF65-F5344CB8AC3E}">
        <p14:creationId xmlns:p14="http://schemas.microsoft.com/office/powerpoint/2010/main" val="175049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r>
              <a:rPr lang="en-US" dirty="0" smtClean="0"/>
              <a:t>Moderated by </a:t>
            </a:r>
            <a:r>
              <a:rPr lang="en-US" dirty="0" err="1" smtClean="0"/>
              <a:t>sclc</a:t>
            </a:r>
            <a:r>
              <a:rPr lang="en-US" dirty="0" smtClean="0"/>
              <a:t> and option for</a:t>
            </a:r>
            <a:r>
              <a:rPr lang="en-US" baseline="0" dirty="0" smtClean="0"/>
              <a:t> weekly summary.  Join our FB page</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E0FE8EC-4E61-468C-9787-C8E1E1E316F5}" type="slidenum">
              <a:rPr lang="en-US" smtClean="0"/>
              <a:pPr/>
              <a:t>35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consumes 44% of all cigarettes sold in the US</a:t>
            </a:r>
          </a:p>
          <a:p>
            <a:r>
              <a:rPr lang="en-US" dirty="0" smtClean="0"/>
              <a:t>	-- higher prevalence</a:t>
            </a:r>
          </a:p>
          <a:p>
            <a:r>
              <a:rPr lang="en-US" dirty="0" smtClean="0"/>
              <a:t>	-- smoke more</a:t>
            </a:r>
          </a:p>
          <a:p>
            <a:r>
              <a:rPr lang="en-US" dirty="0" smtClean="0"/>
              <a:t>	-- more likely to smoke down to the butt</a:t>
            </a:r>
          </a:p>
          <a:p>
            <a:endParaRPr lang="en-US" dirty="0"/>
          </a:p>
        </p:txBody>
      </p:sp>
      <p:sp>
        <p:nvSpPr>
          <p:cNvPr id="4" name="Slide Number Placeholder 3"/>
          <p:cNvSpPr>
            <a:spLocks noGrp="1"/>
          </p:cNvSpPr>
          <p:nvPr>
            <p:ph type="sldNum" sz="quarter" idx="10"/>
          </p:nvPr>
        </p:nvSpPr>
        <p:spPr/>
        <p:txBody>
          <a:bodyPr/>
          <a:lstStyle/>
          <a:p>
            <a:fld id="{B0667C9F-24EC-45F9-9A01-CED7378305B5}" type="slidenum">
              <a:rPr lang="en-US" smtClean="0"/>
              <a:pPr/>
              <a:t>4</a:t>
            </a:fld>
            <a:endParaRPr lang="en-US"/>
          </a:p>
        </p:txBody>
      </p:sp>
    </p:spTree>
    <p:extLst>
      <p:ext uri="{BB962C8B-B14F-4D97-AF65-F5344CB8AC3E}">
        <p14:creationId xmlns:p14="http://schemas.microsoft.com/office/powerpoint/2010/main" val="331570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1926"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b="1">
                <a:solidFill>
                  <a:srgbClr val="FFFF66"/>
                </a:solidFill>
                <a:latin typeface="Arial" charset="0"/>
                <a:cs typeface="Arial" charset="0"/>
              </a:defRPr>
            </a:lvl1pPr>
            <a:lvl2pPr marL="742950" indent="-285750" defTabSz="931863" eaLnBrk="0" hangingPunct="0">
              <a:defRPr sz="2400" b="1">
                <a:solidFill>
                  <a:srgbClr val="FFFF66"/>
                </a:solidFill>
                <a:latin typeface="Arial" charset="0"/>
                <a:cs typeface="Arial" charset="0"/>
              </a:defRPr>
            </a:lvl2pPr>
            <a:lvl3pPr marL="1143000" indent="-228600" defTabSz="931863" eaLnBrk="0" hangingPunct="0">
              <a:defRPr sz="2400" b="1">
                <a:solidFill>
                  <a:srgbClr val="FFFF66"/>
                </a:solidFill>
                <a:latin typeface="Arial" charset="0"/>
                <a:cs typeface="Arial" charset="0"/>
              </a:defRPr>
            </a:lvl3pPr>
            <a:lvl4pPr marL="1600200" indent="-228600" defTabSz="931863" eaLnBrk="0" hangingPunct="0">
              <a:defRPr sz="2400" b="1">
                <a:solidFill>
                  <a:srgbClr val="FFFF66"/>
                </a:solidFill>
                <a:latin typeface="Arial" charset="0"/>
                <a:cs typeface="Arial" charset="0"/>
              </a:defRPr>
            </a:lvl4pPr>
            <a:lvl5pPr marL="2057400" indent="-228600" defTabSz="931863" eaLnBrk="0" hangingPunct="0">
              <a:defRPr sz="2400" b="1">
                <a:solidFill>
                  <a:srgbClr val="FFFF66"/>
                </a:solidFill>
                <a:latin typeface="Arial" charset="0"/>
                <a:cs typeface="Arial" charset="0"/>
              </a:defRPr>
            </a:lvl5pPr>
            <a:lvl6pPr marL="2514600" indent="-228600" algn="ctr" defTabSz="931863" eaLnBrk="0" fontAlgn="base" hangingPunct="0">
              <a:spcBef>
                <a:spcPct val="0"/>
              </a:spcBef>
              <a:spcAft>
                <a:spcPct val="0"/>
              </a:spcAft>
              <a:defRPr sz="2400" b="1">
                <a:solidFill>
                  <a:srgbClr val="FFFF66"/>
                </a:solidFill>
                <a:latin typeface="Arial" charset="0"/>
                <a:cs typeface="Arial" charset="0"/>
              </a:defRPr>
            </a:lvl6pPr>
            <a:lvl7pPr marL="2971800" indent="-228600" algn="ctr" defTabSz="931863" eaLnBrk="0" fontAlgn="base" hangingPunct="0">
              <a:spcBef>
                <a:spcPct val="0"/>
              </a:spcBef>
              <a:spcAft>
                <a:spcPct val="0"/>
              </a:spcAft>
              <a:defRPr sz="2400" b="1">
                <a:solidFill>
                  <a:srgbClr val="FFFF66"/>
                </a:solidFill>
                <a:latin typeface="Arial" charset="0"/>
                <a:cs typeface="Arial" charset="0"/>
              </a:defRPr>
            </a:lvl7pPr>
            <a:lvl8pPr marL="3429000" indent="-228600" algn="ctr" defTabSz="931863" eaLnBrk="0" fontAlgn="base" hangingPunct="0">
              <a:spcBef>
                <a:spcPct val="0"/>
              </a:spcBef>
              <a:spcAft>
                <a:spcPct val="0"/>
              </a:spcAft>
              <a:defRPr sz="2400" b="1">
                <a:solidFill>
                  <a:srgbClr val="FFFF66"/>
                </a:solidFill>
                <a:latin typeface="Arial" charset="0"/>
                <a:cs typeface="Arial" charset="0"/>
              </a:defRPr>
            </a:lvl8pPr>
            <a:lvl9pPr marL="3886200" indent="-228600" algn="ctr" defTabSz="931863" eaLnBrk="0" fontAlgn="base" hangingPunct="0">
              <a:spcBef>
                <a:spcPct val="0"/>
              </a:spcBef>
              <a:spcAft>
                <a:spcPct val="0"/>
              </a:spcAft>
              <a:defRPr sz="2400" b="1">
                <a:solidFill>
                  <a:srgbClr val="FFFF66"/>
                </a:solidFill>
                <a:latin typeface="Arial" charset="0"/>
                <a:cs typeface="Arial" charset="0"/>
              </a:defRPr>
            </a:lvl9pPr>
          </a:lstStyle>
          <a:p>
            <a:pPr algn="r" eaLnBrk="1" hangingPunct="1"/>
            <a:fld id="{58A7A90E-08C7-4DBD-A63E-645C5F1F8768}" type="slidenum">
              <a:rPr lang="en-US" sz="1200" b="0">
                <a:solidFill>
                  <a:schemeClr val="tx1"/>
                </a:solidFill>
                <a:ea typeface="ＭＳ Ｐゴシック" pitchFamily="34" charset="-128"/>
              </a:rPr>
              <a:pPr algn="r" eaLnBrk="1" hangingPunct="1"/>
              <a:t>5</a:t>
            </a:fld>
            <a:endParaRPr lang="en-US" sz="1200" b="0">
              <a:solidFill>
                <a:schemeClr val="tx1"/>
              </a:solidFill>
              <a:ea typeface="ＭＳ Ｐゴシック" pitchFamily="34" charset="-128"/>
            </a:endParaRPr>
          </a:p>
        </p:txBody>
      </p:sp>
      <p:sp>
        <p:nvSpPr>
          <p:cNvPr id="73731" name="Rectangle 2"/>
          <p:cNvSpPr>
            <a:spLocks noGrp="1" noRot="1" noChangeAspect="1" noChangeArrowheads="1" noTextEdit="1"/>
          </p:cNvSpPr>
          <p:nvPr>
            <p:ph type="sldImg"/>
          </p:nvPr>
        </p:nvSpPr>
        <p:spPr>
          <a:xfrm>
            <a:off x="1182688" y="698500"/>
            <a:ext cx="4646612" cy="3484563"/>
          </a:xfrm>
          <a:ln/>
        </p:spPr>
      </p:sp>
      <p:sp>
        <p:nvSpPr>
          <p:cNvPr id="73732" name="Rectangle 3"/>
          <p:cNvSpPr>
            <a:spLocks noGrp="1" noChangeArrowheads="1"/>
          </p:cNvSpPr>
          <p:nvPr>
            <p:ph type="body" idx="1"/>
          </p:nvPr>
        </p:nvSpPr>
        <p:spPr>
          <a:xfrm>
            <a:off x="700089" y="4414839"/>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0" tIns="46586" rIns="93170" bIns="46586"/>
          <a:lstStyle/>
          <a:p>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57066" indent="-291179">
              <a:defRPr sz="2000">
                <a:solidFill>
                  <a:schemeClr val="tx1"/>
                </a:solidFill>
                <a:latin typeface="Arial" charset="0"/>
              </a:defRPr>
            </a:lvl2pPr>
            <a:lvl3pPr marL="1164717" indent="-232943">
              <a:defRPr sz="2000">
                <a:solidFill>
                  <a:schemeClr val="tx1"/>
                </a:solidFill>
                <a:latin typeface="Arial" charset="0"/>
              </a:defRPr>
            </a:lvl3pPr>
            <a:lvl4pPr marL="1630604" indent="-232943">
              <a:defRPr sz="2000">
                <a:solidFill>
                  <a:schemeClr val="tx1"/>
                </a:solidFill>
                <a:latin typeface="Arial" charset="0"/>
              </a:defRPr>
            </a:lvl4pPr>
            <a:lvl5pPr marL="2096491" indent="-232943">
              <a:defRPr sz="2000">
                <a:solidFill>
                  <a:schemeClr val="tx1"/>
                </a:solidFill>
                <a:latin typeface="Arial" charset="0"/>
              </a:defRPr>
            </a:lvl5pPr>
            <a:lvl6pPr marL="2562377" indent="-232943" eaLnBrk="0" fontAlgn="base" hangingPunct="0">
              <a:spcBef>
                <a:spcPct val="0"/>
              </a:spcBef>
              <a:spcAft>
                <a:spcPct val="0"/>
              </a:spcAft>
              <a:defRPr sz="2000">
                <a:solidFill>
                  <a:schemeClr val="tx1"/>
                </a:solidFill>
                <a:latin typeface="Arial" charset="0"/>
              </a:defRPr>
            </a:lvl6pPr>
            <a:lvl7pPr marL="3028264" indent="-232943" eaLnBrk="0" fontAlgn="base" hangingPunct="0">
              <a:spcBef>
                <a:spcPct val="0"/>
              </a:spcBef>
              <a:spcAft>
                <a:spcPct val="0"/>
              </a:spcAft>
              <a:defRPr sz="2000">
                <a:solidFill>
                  <a:schemeClr val="tx1"/>
                </a:solidFill>
                <a:latin typeface="Arial" charset="0"/>
              </a:defRPr>
            </a:lvl7pPr>
            <a:lvl8pPr marL="3494151" indent="-232943" eaLnBrk="0" fontAlgn="base" hangingPunct="0">
              <a:spcBef>
                <a:spcPct val="0"/>
              </a:spcBef>
              <a:spcAft>
                <a:spcPct val="0"/>
              </a:spcAft>
              <a:defRPr sz="2000">
                <a:solidFill>
                  <a:schemeClr val="tx1"/>
                </a:solidFill>
                <a:latin typeface="Arial" charset="0"/>
              </a:defRPr>
            </a:lvl8pPr>
            <a:lvl9pPr marL="3960038" indent="-232943" eaLnBrk="0" fontAlgn="base" hangingPunct="0">
              <a:spcBef>
                <a:spcPct val="0"/>
              </a:spcBef>
              <a:spcAft>
                <a:spcPct val="0"/>
              </a:spcAft>
              <a:defRPr sz="2000">
                <a:solidFill>
                  <a:schemeClr val="tx1"/>
                </a:solidFill>
                <a:latin typeface="Arial" charset="0"/>
              </a:defRPr>
            </a:lvl9pPr>
          </a:lstStyle>
          <a:p>
            <a:fld id="{30BBCF15-2099-499C-BBCB-4D310806142C}" type="slidenum">
              <a:rPr lang="en-US" sz="1200"/>
              <a:pPr/>
              <a:t>6</a:t>
            </a:fld>
            <a:endParaRPr lang="en-US" sz="1200"/>
          </a:p>
        </p:txBody>
      </p:sp>
      <p:sp>
        <p:nvSpPr>
          <p:cNvPr id="139267"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4" tIns="46992" rIns="93984" bIns="46992" anchor="b"/>
          <a:lstStyle>
            <a:lvl1pPr defTabSz="925513">
              <a:defRPr sz="2000">
                <a:solidFill>
                  <a:schemeClr val="tx1"/>
                </a:solidFill>
                <a:latin typeface="Arial" charset="0"/>
              </a:defRPr>
            </a:lvl1pPr>
            <a:lvl2pPr marL="742950" indent="-285750" defTabSz="925513">
              <a:defRPr sz="2000">
                <a:solidFill>
                  <a:schemeClr val="tx1"/>
                </a:solidFill>
                <a:latin typeface="Arial" charset="0"/>
              </a:defRPr>
            </a:lvl2pPr>
            <a:lvl3pPr marL="1143000" indent="-228600" defTabSz="925513">
              <a:defRPr sz="2000">
                <a:solidFill>
                  <a:schemeClr val="tx1"/>
                </a:solidFill>
                <a:latin typeface="Arial" charset="0"/>
              </a:defRPr>
            </a:lvl3pPr>
            <a:lvl4pPr marL="1600200" indent="-228600" defTabSz="925513">
              <a:defRPr sz="2000">
                <a:solidFill>
                  <a:schemeClr val="tx1"/>
                </a:solidFill>
                <a:latin typeface="Arial" charset="0"/>
              </a:defRPr>
            </a:lvl4pPr>
            <a:lvl5pPr marL="2057400" indent="-228600" defTabSz="925513">
              <a:defRPr sz="2000">
                <a:solidFill>
                  <a:schemeClr val="tx1"/>
                </a:solidFill>
                <a:latin typeface="Arial" charset="0"/>
              </a:defRPr>
            </a:lvl5pPr>
            <a:lvl6pPr marL="2514600" indent="-228600" defTabSz="925513" eaLnBrk="0" fontAlgn="base" hangingPunct="0">
              <a:spcBef>
                <a:spcPct val="0"/>
              </a:spcBef>
              <a:spcAft>
                <a:spcPct val="0"/>
              </a:spcAft>
              <a:defRPr sz="2000">
                <a:solidFill>
                  <a:schemeClr val="tx1"/>
                </a:solidFill>
                <a:latin typeface="Arial" charset="0"/>
              </a:defRPr>
            </a:lvl6pPr>
            <a:lvl7pPr marL="2971800" indent="-228600" defTabSz="925513" eaLnBrk="0" fontAlgn="base" hangingPunct="0">
              <a:spcBef>
                <a:spcPct val="0"/>
              </a:spcBef>
              <a:spcAft>
                <a:spcPct val="0"/>
              </a:spcAft>
              <a:defRPr sz="2000">
                <a:solidFill>
                  <a:schemeClr val="tx1"/>
                </a:solidFill>
                <a:latin typeface="Arial" charset="0"/>
              </a:defRPr>
            </a:lvl7pPr>
            <a:lvl8pPr marL="3429000" indent="-228600" defTabSz="925513" eaLnBrk="0" fontAlgn="base" hangingPunct="0">
              <a:spcBef>
                <a:spcPct val="0"/>
              </a:spcBef>
              <a:spcAft>
                <a:spcPct val="0"/>
              </a:spcAft>
              <a:defRPr sz="2000">
                <a:solidFill>
                  <a:schemeClr val="tx1"/>
                </a:solidFill>
                <a:latin typeface="Arial" charset="0"/>
              </a:defRPr>
            </a:lvl8pPr>
            <a:lvl9pPr marL="3886200" indent="-228600" defTabSz="925513" eaLnBrk="0" fontAlgn="base" hangingPunct="0">
              <a:spcBef>
                <a:spcPct val="0"/>
              </a:spcBef>
              <a:spcAft>
                <a:spcPct val="0"/>
              </a:spcAft>
              <a:defRPr sz="2000">
                <a:solidFill>
                  <a:schemeClr val="tx1"/>
                </a:solidFill>
                <a:latin typeface="Arial" charset="0"/>
              </a:defRPr>
            </a:lvl9pPr>
          </a:lstStyle>
          <a:p>
            <a:pPr algn="r" eaLnBrk="1" hangingPunct="1"/>
            <a:fld id="{4CA8B4F7-BC44-4CE5-B644-D14627DD0C0F}" type="slidenum">
              <a:rPr lang="en-US" sz="1200">
                <a:latin typeface="Tahoma" pitchFamily="34" charset="0"/>
              </a:rPr>
              <a:pPr algn="r" eaLnBrk="1" hangingPunct="1"/>
              <a:t>6</a:t>
            </a:fld>
            <a:endParaRPr lang="en-US" sz="1200">
              <a:latin typeface="Tahoma" pitchFamily="34" charset="0"/>
            </a:endParaRPr>
          </a:p>
        </p:txBody>
      </p:sp>
      <p:sp>
        <p:nvSpPr>
          <p:cNvPr id="139268" name="Rectangle 7"/>
          <p:cNvSpPr txBox="1">
            <a:spLocks noGrp="1" noChangeArrowheads="1"/>
          </p:cNvSpPr>
          <p:nvPr/>
        </p:nvSpPr>
        <p:spPr bwMode="auto">
          <a:xfrm>
            <a:off x="397256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8" tIns="46559" rIns="93118" bIns="46559" anchor="b"/>
          <a:lstStyle>
            <a:lvl1pPr defTabSz="915988">
              <a:defRPr sz="2000">
                <a:solidFill>
                  <a:schemeClr val="tx1"/>
                </a:solidFill>
                <a:latin typeface="Arial" charset="0"/>
              </a:defRPr>
            </a:lvl1pPr>
            <a:lvl2pPr marL="742950" indent="-285750" defTabSz="915988">
              <a:defRPr sz="2000">
                <a:solidFill>
                  <a:schemeClr val="tx1"/>
                </a:solidFill>
                <a:latin typeface="Arial" charset="0"/>
              </a:defRPr>
            </a:lvl2pPr>
            <a:lvl3pPr marL="1143000" indent="-228600" defTabSz="915988">
              <a:defRPr sz="2000">
                <a:solidFill>
                  <a:schemeClr val="tx1"/>
                </a:solidFill>
                <a:latin typeface="Arial" charset="0"/>
              </a:defRPr>
            </a:lvl3pPr>
            <a:lvl4pPr marL="1600200" indent="-228600" defTabSz="915988">
              <a:defRPr sz="2000">
                <a:solidFill>
                  <a:schemeClr val="tx1"/>
                </a:solidFill>
                <a:latin typeface="Arial" charset="0"/>
              </a:defRPr>
            </a:lvl4pPr>
            <a:lvl5pPr marL="2057400" indent="-228600" defTabSz="915988">
              <a:defRPr sz="2000">
                <a:solidFill>
                  <a:schemeClr val="tx1"/>
                </a:solidFill>
                <a:latin typeface="Arial" charset="0"/>
              </a:defRPr>
            </a:lvl5pPr>
            <a:lvl6pPr marL="2514600" indent="-228600" defTabSz="915988" eaLnBrk="0" fontAlgn="base" hangingPunct="0">
              <a:spcBef>
                <a:spcPct val="0"/>
              </a:spcBef>
              <a:spcAft>
                <a:spcPct val="0"/>
              </a:spcAft>
              <a:defRPr sz="2000">
                <a:solidFill>
                  <a:schemeClr val="tx1"/>
                </a:solidFill>
                <a:latin typeface="Arial" charset="0"/>
              </a:defRPr>
            </a:lvl6pPr>
            <a:lvl7pPr marL="2971800" indent="-228600" defTabSz="915988" eaLnBrk="0" fontAlgn="base" hangingPunct="0">
              <a:spcBef>
                <a:spcPct val="0"/>
              </a:spcBef>
              <a:spcAft>
                <a:spcPct val="0"/>
              </a:spcAft>
              <a:defRPr sz="2000">
                <a:solidFill>
                  <a:schemeClr val="tx1"/>
                </a:solidFill>
                <a:latin typeface="Arial" charset="0"/>
              </a:defRPr>
            </a:lvl7pPr>
            <a:lvl8pPr marL="3429000" indent="-228600" defTabSz="915988" eaLnBrk="0" fontAlgn="base" hangingPunct="0">
              <a:spcBef>
                <a:spcPct val="0"/>
              </a:spcBef>
              <a:spcAft>
                <a:spcPct val="0"/>
              </a:spcAft>
              <a:defRPr sz="2000">
                <a:solidFill>
                  <a:schemeClr val="tx1"/>
                </a:solidFill>
                <a:latin typeface="Arial" charset="0"/>
              </a:defRPr>
            </a:lvl8pPr>
            <a:lvl9pPr marL="3886200" indent="-228600" defTabSz="915988" eaLnBrk="0" fontAlgn="base" hangingPunct="0">
              <a:spcBef>
                <a:spcPct val="0"/>
              </a:spcBef>
              <a:spcAft>
                <a:spcPct val="0"/>
              </a:spcAft>
              <a:defRPr sz="2000">
                <a:solidFill>
                  <a:schemeClr val="tx1"/>
                </a:solidFill>
                <a:latin typeface="Arial" charset="0"/>
              </a:defRPr>
            </a:lvl9pPr>
          </a:lstStyle>
          <a:p>
            <a:pPr algn="r" eaLnBrk="1" hangingPunct="1"/>
            <a:fld id="{5AD8D6DC-2835-4B3D-BECD-E74A0BD983D8}" type="slidenum">
              <a:rPr lang="en-US" sz="1000">
                <a:latin typeface="Tahoma" pitchFamily="34" charset="0"/>
              </a:rPr>
              <a:pPr algn="r" eaLnBrk="1" hangingPunct="1"/>
              <a:t>6</a:t>
            </a:fld>
            <a:endParaRPr lang="en-US" sz="1000">
              <a:latin typeface="Tahoma" pitchFamily="34" charset="0"/>
            </a:endParaRPr>
          </a:p>
        </p:txBody>
      </p:sp>
      <p:sp>
        <p:nvSpPr>
          <p:cNvPr id="139269" name="Rectangle 2"/>
          <p:cNvSpPr>
            <a:spLocks noGrp="1" noRot="1" noChangeAspect="1" noChangeArrowheads="1" noTextEdit="1"/>
          </p:cNvSpPr>
          <p:nvPr>
            <p:ph type="sldImg"/>
          </p:nvPr>
        </p:nvSpPr>
        <p:spPr>
          <a:xfrm>
            <a:off x="1792288" y="695325"/>
            <a:ext cx="3441700" cy="2581275"/>
          </a:xfrm>
          <a:ln/>
        </p:spPr>
      </p:sp>
      <p:sp>
        <p:nvSpPr>
          <p:cNvPr id="139270" name="Rectangle 3"/>
          <p:cNvSpPr>
            <a:spLocks noGrp="1" noChangeArrowheads="1"/>
          </p:cNvSpPr>
          <p:nvPr>
            <p:ph type="body" idx="1"/>
          </p:nvPr>
        </p:nvSpPr>
        <p:spPr>
          <a:xfrm>
            <a:off x="574463" y="3428047"/>
            <a:ext cx="5915026" cy="517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lstStyle/>
          <a:p>
            <a:pPr>
              <a:tabLst>
                <a:tab pos="2038255" algn="r"/>
              </a:tabLst>
            </a:pPr>
            <a:r>
              <a:rPr lang="en-US" sz="1000"/>
              <a:t>In addition to the many health benefits of quitting, there are financial benefits of quitting too. The financial costs of tobacco use can be substantial to an individual person who smokes and their family, particularly when costs are added up over a lifetime.  Overall, people can save a lot of money by quitting. </a:t>
            </a:r>
          </a:p>
          <a:p>
            <a:pPr>
              <a:tabLst>
                <a:tab pos="2038255" algn="r"/>
              </a:tabLst>
            </a:pPr>
            <a:endParaRPr lang="en-US" sz="1000"/>
          </a:p>
          <a:p>
            <a:pPr>
              <a:tabLst>
                <a:tab pos="2038255" algn="r"/>
              </a:tabLst>
            </a:pPr>
            <a:r>
              <a:rPr lang="en-US" sz="1000"/>
              <a:t>In one study, people with schizophrenia who smoked spent $140, on average, for cigarettes each month. This was about 27</a:t>
            </a:r>
            <a:r>
              <a:rPr lang="en-US" sz="800">
                <a:cs typeface="Arial" charset="0"/>
              </a:rPr>
              <a:t>–</a:t>
            </a:r>
            <a:r>
              <a:rPr lang="en-US" sz="1000"/>
              <a:t>36% of their total income for people on Social Security Disability Insurance (SSDI). Some people skip meals or do not pay their bills in order to pay for cigarettes (Steinberg et al., 2004). Thus quitting smoking can greatly improve qualify of life for people who smoke.</a:t>
            </a:r>
          </a:p>
          <a:p>
            <a:pPr>
              <a:tabLst>
                <a:tab pos="2038255" algn="r"/>
              </a:tabLst>
            </a:pPr>
            <a:endParaRPr lang="en-US" sz="1000"/>
          </a:p>
          <a:p>
            <a:pPr>
              <a:tabLst>
                <a:tab pos="2038255" algn="r"/>
              </a:tabLst>
            </a:pPr>
            <a:r>
              <a:rPr lang="en-US" sz="1000"/>
              <a:t>What people who buy 1, 2, or 3 packs of cigarettes a day every day for 50 years at $4.12 per pack will have if they instead bank their cigarette money each month:</a:t>
            </a:r>
            <a:r>
              <a:rPr lang="en-US" sz="1000" baseline="30000"/>
              <a:t>1</a:t>
            </a:r>
          </a:p>
          <a:p>
            <a:pPr marL="660006" lvl="1" indent="-194120">
              <a:tabLst>
                <a:tab pos="2038255" algn="r"/>
              </a:tabLst>
            </a:pPr>
            <a:r>
              <a:rPr lang="en-US" sz="1000"/>
              <a:t>1 pack a day:	$110,489</a:t>
            </a:r>
          </a:p>
          <a:p>
            <a:pPr marL="660006" lvl="1" indent="-194120">
              <a:tabLst>
                <a:tab pos="2038255" algn="r"/>
              </a:tabLst>
            </a:pPr>
            <a:r>
              <a:rPr lang="en-US" sz="1000"/>
              <a:t>2 packs a day:	$220,978</a:t>
            </a:r>
          </a:p>
          <a:p>
            <a:pPr marL="660006" lvl="1" indent="-194120">
              <a:tabLst>
                <a:tab pos="2038255" algn="r"/>
              </a:tabLst>
            </a:pPr>
            <a:r>
              <a:rPr lang="en-US" sz="1000"/>
              <a:t>3 packs a day:	$331,467</a:t>
            </a:r>
          </a:p>
          <a:p>
            <a:pPr>
              <a:tabLst>
                <a:tab pos="2038255" algn="r"/>
              </a:tabLst>
            </a:pPr>
            <a:endParaRPr lang="en-US" sz="1000"/>
          </a:p>
          <a:p>
            <a:pPr>
              <a:tabLst>
                <a:tab pos="2038255" algn="r"/>
              </a:tabLst>
            </a:pPr>
            <a:r>
              <a:rPr lang="en-US" sz="1000" b="1" i="1"/>
              <a:t>Even if you don’t invest the money, the savings from not smoking is more than $1,500 a year for a person who smokes a pack a day.</a:t>
            </a:r>
            <a:r>
              <a:rPr lang="en-US" sz="1000"/>
              <a:t>  </a:t>
            </a:r>
          </a:p>
          <a:p>
            <a:pPr>
              <a:tabLst>
                <a:tab pos="2038255" algn="r"/>
              </a:tabLst>
            </a:pPr>
            <a:endParaRPr lang="en-US" sz="1000"/>
          </a:p>
          <a:p>
            <a:pPr>
              <a:tabLst>
                <a:tab pos="2038255" algn="r"/>
              </a:tabLst>
            </a:pPr>
            <a:r>
              <a:rPr lang="en-US" sz="800" baseline="30000"/>
              <a:t>1</a:t>
            </a:r>
            <a:r>
              <a:rPr lang="en-US" sz="800"/>
              <a:t>Assume that the price per pack is constant, an annual interest rate of 1.5% (not adjusted for inflation), and that the money was banked monthly. Savings calculator tool available at www.calculatorweb.com. </a:t>
            </a:r>
          </a:p>
          <a:p>
            <a:pPr>
              <a:tabLst>
                <a:tab pos="2038255" algn="r"/>
              </a:tabLst>
            </a:pPr>
            <a:endParaRPr lang="en-US" sz="1000">
              <a:latin typeface="Times New Roman" pitchFamily="18" charset="0"/>
            </a:endParaRPr>
          </a:p>
          <a:p>
            <a:pPr>
              <a:tabLst>
                <a:tab pos="2038255" algn="r"/>
              </a:tabLst>
            </a:pPr>
            <a:r>
              <a:rPr lang="en-US" sz="800"/>
              <a:t>Steinberg ML, Williams JM, Ziedonis DM. (2004). Financial implications of cigarette smoking among individuals with schizophrenia. </a:t>
            </a:r>
            <a:r>
              <a:rPr lang="en-US" sz="800" i="1"/>
              <a:t>Tobacco Control 13</a:t>
            </a:r>
            <a:r>
              <a:rPr lang="en-US" sz="800"/>
              <a:t>:206.</a:t>
            </a:r>
          </a:p>
          <a:p>
            <a:pPr>
              <a:tabLst>
                <a:tab pos="2038255" algn="r"/>
              </a:tabLst>
            </a:pPr>
            <a:endParaRPr lang="en-US" sz="90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pitchFamily="-65" charset="-128"/>
              </a:defRPr>
            </a:lvl1pPr>
            <a:lvl2pPr marL="36561332" indent="-36120649" defTabSz="941040">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40682" eaLnBrk="0" fontAlgn="base" hangingPunct="0">
              <a:spcBef>
                <a:spcPct val="30000"/>
              </a:spcBef>
              <a:spcAft>
                <a:spcPct val="0"/>
              </a:spcAft>
              <a:defRPr sz="900">
                <a:solidFill>
                  <a:schemeClr val="tx1"/>
                </a:solidFill>
                <a:latin typeface="Arial" charset="0"/>
                <a:ea typeface="ＭＳ Ｐゴシック" pitchFamily="-65" charset="-128"/>
              </a:defRPr>
            </a:lvl6pPr>
            <a:lvl7pPr marL="881365" eaLnBrk="0" fontAlgn="base" hangingPunct="0">
              <a:spcBef>
                <a:spcPct val="30000"/>
              </a:spcBef>
              <a:spcAft>
                <a:spcPct val="0"/>
              </a:spcAft>
              <a:defRPr sz="900">
                <a:solidFill>
                  <a:schemeClr val="tx1"/>
                </a:solidFill>
                <a:latin typeface="Arial" charset="0"/>
                <a:ea typeface="ＭＳ Ｐゴシック" pitchFamily="-65" charset="-128"/>
              </a:defRPr>
            </a:lvl7pPr>
            <a:lvl8pPr marL="1322047" eaLnBrk="0" fontAlgn="base" hangingPunct="0">
              <a:spcBef>
                <a:spcPct val="30000"/>
              </a:spcBef>
              <a:spcAft>
                <a:spcPct val="0"/>
              </a:spcAft>
              <a:defRPr sz="900">
                <a:solidFill>
                  <a:schemeClr val="tx1"/>
                </a:solidFill>
                <a:latin typeface="Arial" charset="0"/>
                <a:ea typeface="ＭＳ Ｐゴシック" pitchFamily="-65" charset="-128"/>
              </a:defRPr>
            </a:lvl8pPr>
            <a:lvl9pPr marL="1762729" eaLnBrk="0" fontAlgn="base" hangingPunct="0">
              <a:spcBef>
                <a:spcPct val="30000"/>
              </a:spcBef>
              <a:spcAft>
                <a:spcPct val="0"/>
              </a:spcAft>
              <a:defRPr sz="900">
                <a:solidFill>
                  <a:schemeClr val="tx1"/>
                </a:solidFill>
                <a:latin typeface="Arial" charset="0"/>
                <a:ea typeface="ＭＳ Ｐゴシック" pitchFamily="-65" charset="-128"/>
              </a:defRPr>
            </a:lvl9pPr>
          </a:lstStyle>
          <a:p>
            <a:fld id="{ABE841CD-30FF-4E16-A7FD-C1B3E8D702CC}" type="slidenum">
              <a:rPr lang="en-US" sz="1200">
                <a:latin typeface="Tahoma" pitchFamily="34" charset="0"/>
              </a:rPr>
              <a:pPr/>
              <a:t>7</a:t>
            </a:fld>
            <a:endParaRPr lang="en-US" sz="1200">
              <a:latin typeface="Tahoma"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sz="900">
                <a:ea typeface="ＭＳ Ｐゴシック" pitchFamily="-65" charset="-128"/>
              </a:rPr>
              <a:t>    The relationship between smoking and mental illness is complicated. While the onset of tobacco use typically precedes the development of mental illness, a causal association has not been established. Studies often control for potential confounding variables but there remains the possibility of third variables influencing both smoking and mental illness.</a:t>
            </a:r>
          </a:p>
          <a:p>
            <a:r>
              <a:rPr lang="en-US" sz="900">
                <a:ea typeface="ＭＳ Ｐゴシック" pitchFamily="-65" charset="-128"/>
              </a:rPr>
              <a:t>    The prospective study by Breslau et al. (2004) concluded, “daily smoking might be a causal factor in panic disorder and agoraphobia, conditions that might be preventable by smoking cessation. Additionally, current smoking might serve as a marker for targeting interventions to prevent alcohol and drug disorders.”</a:t>
            </a:r>
          </a:p>
          <a:p>
            <a:r>
              <a:rPr lang="en-US" sz="900">
                <a:ea typeface="ＭＳ Ｐゴシック" pitchFamily="-65" charset="-128"/>
              </a:rPr>
              <a:t>The prospective study by Weiser et al. (2004) which followed 14,248 male Israeli military recruits over a 4 to 16 year follow-up found “smokers were at greater risk for later schizophrenia; the adjusted relative risk was 1.94, 95% confidence interval (CI) was 1.05-3.58. The number of cigarettes smoked was significantly associated with the risk for schizophrenia. Compared to nonsmokers, adolescents who smoked 1-9 cigarettes/day were 1.38 times (95% CI=0.48-4.00) as likely to be hospitalized later for schizophrenia, and adolescents who smoked 10 cigarettes/day or more were 2.28 times (95% CI=1.19-4.34) as likely; the latter difference was statistically significant.” </a:t>
            </a:r>
          </a:p>
          <a:p>
            <a:r>
              <a:rPr lang="en-US" sz="900">
                <a:ea typeface="ＭＳ Ｐゴシック" pitchFamily="-65" charset="-128"/>
              </a:rPr>
              <a:t>    In their analysis of prospective data from the National Longitudinal Study of Adolescent Health, Goodman &amp; Capitman (2000) concluded “in contrast to common dictum, depression does not seem to be an antecedent to heavy cigarette use among teens. However, current cigarette use is a powerful determinant of developing high depressive symptoms.” Their analyses found “For the nondepressed, multivariate modeling revealed that current cigarette smoking was the strongest predictor of developing high depressive symptoms in all models (final model odds ratio [OR]: 3.90; 95% confidence interval [CI]: 1.85,8.20).”</a:t>
            </a:r>
          </a:p>
          <a:p>
            <a:r>
              <a:rPr lang="en-US" sz="900">
                <a:ea typeface="ＭＳ Ｐゴシック" pitchFamily="-65" charset="-128"/>
              </a:rPr>
              <a:t>    In analysis of their 4-year prospective data, Johnson et al. (2000) concluded “Our results suggest that cigarette smoking may increase risk of certain anxiety disorders during late adolescence and early adulthood.” Their findings were as follows: “Heavy cigarette smoking (&gt;/=20 cigarettes/d) during adolescence was associated with higher risk of agoraphobia (10.3% vs 1.8%; odds ratio [OR], 6.79; 95% confidence interval [CI], 1.53-30.17), generalized anxiety disorder (20.5% vs 3.71%; OR, 5.53; 95% CI, 1.84-16.66), and panic disorder (7.7% vs 0.6%; OR, 15.58; 95% CI, 2.31-105.14) during early adulthood after controlling for age, sex, difficult childhood temperament; alcohol and drug use, anxiety, and depressive disorders during adolescence; and parental smoking, educational level, and psychopathology. Anxiety disorders during adolescence were not significantly associated with chronic cigarette smoking during early adulthood.”</a:t>
            </a:r>
          </a:p>
          <a:p>
            <a:r>
              <a:rPr lang="en-US" sz="800">
                <a:ea typeface="ＭＳ Ｐゴシック" pitchFamily="-65" charset="-128"/>
              </a:rPr>
              <a:t> </a:t>
            </a:r>
          </a:p>
          <a:p>
            <a:r>
              <a:rPr lang="en-US" sz="800">
                <a:ea typeface="ＭＳ Ｐゴシック" pitchFamily="-65" charset="-128"/>
              </a:rPr>
              <a:t>Breslau N, Novak SP, Kessler RC. Daily smoking and the subsequent onset of psychiatric disorders. Psychol Med;34(2):323-33</a:t>
            </a:r>
          </a:p>
          <a:p>
            <a:r>
              <a:rPr lang="en-US" sz="800">
                <a:ea typeface="ＭＳ Ｐゴシック" pitchFamily="-65" charset="-128"/>
              </a:rPr>
              <a:t>Weiser M, Reichenberg A, Grotto I, Yasvitzky R, Rabinowitz J, Lubin G, Nahon D, Knobler HY, Davidson M. 2004. Higher rates of cigarette smoking in male adolescents before the onset of schizophrenia: a historical-prospective cohort study. Am J Psychiatry;161(7):1219-23.</a:t>
            </a:r>
          </a:p>
          <a:p>
            <a:r>
              <a:rPr lang="en-US" sz="800">
                <a:ea typeface="ＭＳ Ｐゴシック" pitchFamily="-65" charset="-128"/>
              </a:rPr>
              <a:t>Goodman &amp; Capitman, 2000. Depressive symptoms and cigarette smoking among teens. Pediatrics;106(4):748-55.</a:t>
            </a:r>
          </a:p>
          <a:p>
            <a:r>
              <a:rPr lang="en-US" sz="800">
                <a:ea typeface="ＭＳ Ｐゴシック" pitchFamily="-65" charset="-128"/>
              </a:rPr>
              <a:t>Johnson et al., 2000. Association between cigarette smoking and anxiety disorders during adolescence and early adulthood. JAMA</a:t>
            </a:r>
            <a:r>
              <a:rPr lang="en-US" sz="800" b="1">
                <a:ea typeface="ＭＳ Ｐゴシック" pitchFamily="-65" charset="-128"/>
              </a:rPr>
              <a:t>; </a:t>
            </a:r>
            <a:r>
              <a:rPr lang="en-US" sz="800">
                <a:ea typeface="ＭＳ Ｐゴシック" pitchFamily="-65" charset="-128"/>
              </a:rPr>
              <a:t>284(18):2348-51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smtClean="0">
              <a:latin typeface="Arial" charset="0"/>
            </a:endParaRPr>
          </a:p>
        </p:txBody>
      </p:sp>
      <p:sp>
        <p:nvSpPr>
          <p:cNvPr id="870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E348120-ECB2-4ECE-855E-B3349CA7FC14}"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charset="-128"/>
              </a:defRPr>
            </a:lvl1pPr>
            <a:lvl2pPr marL="36561332" indent="-36120649" defTabSz="941040">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40682" eaLnBrk="0" fontAlgn="base" hangingPunct="0">
              <a:spcBef>
                <a:spcPct val="30000"/>
              </a:spcBef>
              <a:spcAft>
                <a:spcPct val="0"/>
              </a:spcAft>
              <a:defRPr sz="900">
                <a:solidFill>
                  <a:schemeClr val="tx1"/>
                </a:solidFill>
                <a:latin typeface="Arial" charset="0"/>
                <a:ea typeface="ＭＳ Ｐゴシック" charset="-128"/>
              </a:defRPr>
            </a:lvl6pPr>
            <a:lvl7pPr marL="881365" eaLnBrk="0" fontAlgn="base" hangingPunct="0">
              <a:spcBef>
                <a:spcPct val="30000"/>
              </a:spcBef>
              <a:spcAft>
                <a:spcPct val="0"/>
              </a:spcAft>
              <a:defRPr sz="900">
                <a:solidFill>
                  <a:schemeClr val="tx1"/>
                </a:solidFill>
                <a:latin typeface="Arial" charset="0"/>
                <a:ea typeface="ＭＳ Ｐゴシック" charset="-128"/>
              </a:defRPr>
            </a:lvl7pPr>
            <a:lvl8pPr marL="1322047" eaLnBrk="0" fontAlgn="base" hangingPunct="0">
              <a:spcBef>
                <a:spcPct val="30000"/>
              </a:spcBef>
              <a:spcAft>
                <a:spcPct val="0"/>
              </a:spcAft>
              <a:defRPr sz="900">
                <a:solidFill>
                  <a:schemeClr val="tx1"/>
                </a:solidFill>
                <a:latin typeface="Arial" charset="0"/>
                <a:ea typeface="ＭＳ Ｐゴシック" charset="-128"/>
              </a:defRPr>
            </a:lvl8pPr>
            <a:lvl9pPr marL="1762729" eaLnBrk="0" fontAlgn="base" hangingPunct="0">
              <a:spcBef>
                <a:spcPct val="30000"/>
              </a:spcBef>
              <a:spcAft>
                <a:spcPct val="0"/>
              </a:spcAft>
              <a:defRPr sz="900">
                <a:solidFill>
                  <a:schemeClr val="tx1"/>
                </a:solidFill>
                <a:latin typeface="Arial" charset="0"/>
                <a:ea typeface="ＭＳ Ｐゴシック" charset="-128"/>
              </a:defRPr>
            </a:lvl9pPr>
          </a:lstStyle>
          <a:p>
            <a:fld id="{87511D7B-6B18-4E9F-9B53-07FC2745DDD1}" type="slidenum">
              <a:rPr lang="en-US" sz="1200">
                <a:latin typeface="Tahoma" pitchFamily="34" charset="0"/>
              </a:rPr>
              <a:pPr/>
              <a:t>9</a:t>
            </a:fld>
            <a:endParaRPr lang="en-US" sz="1200">
              <a:latin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smtClean="0"/>
              <a:t>While the prevalence of cigarette smoking among US adults has steadily declined since the first Surgeon General’s report on smoking and health in 1964, rates remain elevated among psychiatric populations. The smoking prevalence among individuals with a current psychiatric illness is nearly double that of individuals without mental illness (41% vs. 23%) and even higher among the seriously mentally ill and those with comorbid substance abuse problems. </a:t>
            </a:r>
          </a:p>
          <a:p>
            <a:endParaRPr lang="en-US" smtClean="0"/>
          </a:p>
          <a:p>
            <a:r>
              <a:rPr lang="en-US" smtClean="0"/>
              <a:t>Lasser K, Boyd JW, Woolhandler S, Himmelstein DU, McCormick D, Bor DH. Smoking and mental illness: A population-based prevalence study. </a:t>
            </a:r>
            <a:r>
              <a:rPr lang="en-US" i="1" smtClean="0"/>
              <a:t>JAMA. </a:t>
            </a:r>
            <a:r>
              <a:rPr lang="en-US" smtClean="0"/>
              <a:t>Nov 22-29 2000;284(20):2606-2610.</a:t>
            </a:r>
            <a:endParaRPr lang="en-US" b="1" smtClean="0"/>
          </a:p>
          <a:p>
            <a:endParaRPr lang="en-US" smtClean="0"/>
          </a:p>
          <a:p>
            <a:r>
              <a:rPr lang="en-US" smtClean="0"/>
              <a:t>Data from the National Comorbidity Survey, 1991-1992</a:t>
            </a:r>
          </a:p>
          <a:p>
            <a:r>
              <a:rPr lang="en-US" smtClean="0"/>
              <a:t>Nationally-representative sample N=4411, aged 15 to 54 years old</a:t>
            </a:r>
          </a:p>
          <a:p>
            <a:r>
              <a:rPr lang="en-US" smtClean="0"/>
              <a:t>Structured clinical interviews used to establish DSM-IV criteria for current or past mental illness. Current defined as </a:t>
            </a:r>
            <a:r>
              <a:rPr lang="en-US" u="sng" smtClean="0"/>
              <a:t>past month</a:t>
            </a:r>
            <a:r>
              <a:rPr lang="en-US" smtClean="0"/>
              <a:t>.  Disorders assessed were anxiety disorders, mood disorders, nonaffective psychosis, ASPD, conduct disorder, and alcohol and drug abuse/dependence.</a:t>
            </a:r>
          </a:p>
          <a:p>
            <a:endParaRPr lang="en-US" smtClean="0"/>
          </a:p>
          <a:p>
            <a:r>
              <a:rPr lang="en-US" smtClean="0"/>
              <a:t>** Note: The rates of tobacco use by psychiatric diagnostic category vary in the literature by the type of populations sampled. This study was a national population sample.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40">
              <a:defRPr sz="900">
                <a:solidFill>
                  <a:schemeClr val="tx1"/>
                </a:solidFill>
                <a:latin typeface="Arial" charset="0"/>
                <a:ea typeface="ＭＳ Ｐゴシック" pitchFamily="-65" charset="-128"/>
              </a:defRPr>
            </a:lvl1pPr>
            <a:lvl2pPr marL="36561332" indent="-36120649" defTabSz="941040">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40682" eaLnBrk="0" fontAlgn="base" hangingPunct="0">
              <a:spcBef>
                <a:spcPct val="30000"/>
              </a:spcBef>
              <a:spcAft>
                <a:spcPct val="0"/>
              </a:spcAft>
              <a:defRPr sz="900">
                <a:solidFill>
                  <a:schemeClr val="tx1"/>
                </a:solidFill>
                <a:latin typeface="Arial" charset="0"/>
                <a:ea typeface="ＭＳ Ｐゴシック" pitchFamily="-65" charset="-128"/>
              </a:defRPr>
            </a:lvl6pPr>
            <a:lvl7pPr marL="881365" eaLnBrk="0" fontAlgn="base" hangingPunct="0">
              <a:spcBef>
                <a:spcPct val="30000"/>
              </a:spcBef>
              <a:spcAft>
                <a:spcPct val="0"/>
              </a:spcAft>
              <a:defRPr sz="900">
                <a:solidFill>
                  <a:schemeClr val="tx1"/>
                </a:solidFill>
                <a:latin typeface="Arial" charset="0"/>
                <a:ea typeface="ＭＳ Ｐゴシック" pitchFamily="-65" charset="-128"/>
              </a:defRPr>
            </a:lvl7pPr>
            <a:lvl8pPr marL="1322047" eaLnBrk="0" fontAlgn="base" hangingPunct="0">
              <a:spcBef>
                <a:spcPct val="30000"/>
              </a:spcBef>
              <a:spcAft>
                <a:spcPct val="0"/>
              </a:spcAft>
              <a:defRPr sz="900">
                <a:solidFill>
                  <a:schemeClr val="tx1"/>
                </a:solidFill>
                <a:latin typeface="Arial" charset="0"/>
                <a:ea typeface="ＭＳ Ｐゴシック" pitchFamily="-65" charset="-128"/>
              </a:defRPr>
            </a:lvl8pPr>
            <a:lvl9pPr marL="1762729" eaLnBrk="0" fontAlgn="base" hangingPunct="0">
              <a:spcBef>
                <a:spcPct val="30000"/>
              </a:spcBef>
              <a:spcAft>
                <a:spcPct val="0"/>
              </a:spcAft>
              <a:defRPr sz="900">
                <a:solidFill>
                  <a:schemeClr val="tx1"/>
                </a:solidFill>
                <a:latin typeface="Arial" charset="0"/>
                <a:ea typeface="ＭＳ Ｐゴシック" pitchFamily="-65" charset="-128"/>
              </a:defRPr>
            </a:lvl9pPr>
          </a:lstStyle>
          <a:p>
            <a:fld id="{77BCEC83-E457-485F-A27B-A6814CB4F9F2}" type="slidenum">
              <a:rPr lang="en-US" sz="1200">
                <a:latin typeface="Tahoma" pitchFamily="34" charset="0"/>
              </a:rPr>
              <a:pPr/>
              <a:t>10</a:t>
            </a:fld>
            <a:endParaRPr lang="en-US" sz="1200">
              <a:latin typeface="Tahoma"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smtClean="0">
                <a:ea typeface="ＭＳ Ｐゴシック" pitchFamily="-65" charset="-128"/>
              </a:rPr>
              <a:t>A 1986 advertisement for Philip Morris’ Merit cigarettes suggests evidence of direct marketing of tobacco products to individuals with schizophrenia. The ad shows a double image of a pack of Merit cigarettes and reads, “Schizophrenic…For New Merit, having two sides is just normal behavior.” </a:t>
            </a:r>
          </a:p>
          <a:p>
            <a:endParaRPr lang="en-US" smtClean="0">
              <a:ea typeface="ＭＳ Ｐゴシック" pitchFamily="-65" charset="-128"/>
            </a:endParaRPr>
          </a:p>
          <a:p>
            <a:r>
              <a:rPr lang="en-US" smtClean="0">
                <a:ea typeface="ＭＳ Ｐゴシック" pitchFamily="-65" charset="-128"/>
              </a:rPr>
              <a:t>Prochaska, J.J., Hall, S.M., &amp; Bero, L. (2008). Tobacco use among individuals with schizophrenia: what role has the tobacco industry played? </a:t>
            </a:r>
            <a:r>
              <a:rPr lang="en-US" u="sng" smtClean="0">
                <a:ea typeface="ＭＳ Ｐゴシック" pitchFamily="-65" charset="-128"/>
              </a:rPr>
              <a:t>Schizophrenia Bulletin, 34,</a:t>
            </a:r>
            <a:r>
              <a:rPr lang="en-US" smtClean="0">
                <a:ea typeface="ＭＳ Ｐゴシック" pitchFamily="-65" charset="-128"/>
              </a:rPr>
              <a:t> 555-567.</a:t>
            </a:r>
          </a:p>
          <a:p>
            <a:endParaRPr lang="en-US" smtClean="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163992-EE31-4D77-AA4C-E5CD871D5A0E}"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3992-EE31-4D77-AA4C-E5CD871D5A0E}"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3992-EE31-4D77-AA4C-E5CD871D5A0E}"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63992-EE31-4D77-AA4C-E5CD871D5A0E}"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63992-EE31-4D77-AA4C-E5CD871D5A0E}"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163992-EE31-4D77-AA4C-E5CD871D5A0E}"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63992-EE31-4D77-AA4C-E5CD871D5A0E}" type="datetimeFigureOut">
              <a:rPr lang="en-US" smtClean="0"/>
              <a:pPr/>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63992-EE31-4D77-AA4C-E5CD871D5A0E}"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63992-EE31-4D77-AA4C-E5CD871D5A0E}"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A4A65-2E31-4168-ACEE-E0D5A26603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63992-EE31-4D77-AA4C-E5CD871D5A0E}"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4A65-2E31-4168-ACEE-E0D5A266035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0163992-EE31-4D77-AA4C-E5CD871D5A0E}" type="datetimeFigureOut">
              <a:rPr lang="en-US" smtClean="0"/>
              <a:pPr/>
              <a:t>8/6/2013</a:t>
            </a:fld>
            <a:endParaRPr lang="en-US"/>
          </a:p>
        </p:txBody>
      </p:sp>
      <p:sp>
        <p:nvSpPr>
          <p:cNvPr id="9" name="Slide Number Placeholder 8"/>
          <p:cNvSpPr>
            <a:spLocks noGrp="1"/>
          </p:cNvSpPr>
          <p:nvPr>
            <p:ph type="sldNum" sz="quarter" idx="11"/>
          </p:nvPr>
        </p:nvSpPr>
        <p:spPr/>
        <p:txBody>
          <a:bodyPr/>
          <a:lstStyle/>
          <a:p>
            <a:fld id="{277A4A65-2E31-4168-ACEE-E0D5A266035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77A4A65-2E31-4168-ACEE-E0D5A266035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63992-EE31-4D77-AA4C-E5CD871D5A0E}" type="datetimeFigureOut">
              <a:rPr lang="en-US" smtClean="0"/>
              <a:pPr/>
              <a:t>8/6/2013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jpeg"/><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okingcessationleadership.ucsf.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Tackling Tobacco:  Mental Health and Other Addictions </a:t>
            </a:r>
            <a:r>
              <a:rPr lang="en-US" sz="4000" dirty="0"/>
              <a:t/>
            </a:r>
            <a:br>
              <a:rPr lang="en-US" sz="4000" dirty="0"/>
            </a:br>
            <a:r>
              <a:rPr lang="en-US" dirty="0"/>
              <a:t/>
            </a:r>
            <a:br>
              <a:rPr lang="en-US" dirty="0"/>
            </a:br>
            <a:r>
              <a:rPr lang="en-US" sz="3600" dirty="0"/>
              <a:t>CADCA  </a:t>
            </a:r>
            <a:r>
              <a:rPr lang="en-US" sz="3600" dirty="0" smtClean="0"/>
              <a:t>Mid Year Training</a:t>
            </a:r>
            <a:endParaRPr lang="en-US" sz="3600" dirty="0"/>
          </a:p>
        </p:txBody>
      </p:sp>
      <p:sp>
        <p:nvSpPr>
          <p:cNvPr id="3" name="Subtitle 2"/>
          <p:cNvSpPr>
            <a:spLocks noGrp="1"/>
          </p:cNvSpPr>
          <p:nvPr>
            <p:ph type="subTitle" idx="1"/>
          </p:nvPr>
        </p:nvSpPr>
        <p:spPr>
          <a:xfrm>
            <a:off x="152400" y="4724400"/>
            <a:ext cx="8305800" cy="1981200"/>
          </a:xfrm>
        </p:spPr>
        <p:txBody>
          <a:bodyPr>
            <a:normAutofit/>
          </a:bodyPr>
          <a:lstStyle/>
          <a:p>
            <a:pPr>
              <a:spcBef>
                <a:spcPts val="0"/>
              </a:spcBef>
            </a:pPr>
            <a:endParaRPr lang="en-US" dirty="0" smtClean="0"/>
          </a:p>
          <a:p>
            <a:pPr>
              <a:spcBef>
                <a:spcPts val="0"/>
              </a:spcBef>
            </a:pPr>
            <a:r>
              <a:rPr lang="en-US" dirty="0" smtClean="0"/>
              <a:t>Margaret Meriwether, PhD</a:t>
            </a:r>
          </a:p>
          <a:p>
            <a:pPr>
              <a:spcBef>
                <a:spcPts val="0"/>
              </a:spcBef>
            </a:pPr>
            <a:r>
              <a:rPr lang="en-US" dirty="0" smtClean="0"/>
              <a:t>Behavioral Health and Wellness Director</a:t>
            </a:r>
          </a:p>
          <a:p>
            <a:pPr>
              <a:spcBef>
                <a:spcPts val="0"/>
              </a:spcBef>
            </a:pPr>
            <a:r>
              <a:rPr lang="en-US" dirty="0" smtClean="0"/>
              <a:t>Smoking Cessation Leadership Center</a:t>
            </a:r>
          </a:p>
          <a:p>
            <a:pPr>
              <a:spcBef>
                <a:spcPts val="0"/>
              </a:spcBef>
            </a:pPr>
            <a:r>
              <a:rPr lang="en-US" dirty="0" smtClean="0"/>
              <a:t>University of California San Francisco</a:t>
            </a:r>
          </a:p>
          <a:p>
            <a:endParaRPr lang="en-US" dirty="0"/>
          </a:p>
        </p:txBody>
      </p:sp>
    </p:spTree>
    <p:extLst>
      <p:ext uri="{BB962C8B-B14F-4D97-AF65-F5344CB8AC3E}">
        <p14:creationId xmlns:p14="http://schemas.microsoft.com/office/powerpoint/2010/main" val="220315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717550"/>
            <a:ext cx="4805362" cy="558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996" name="Text Box 4"/>
          <p:cNvSpPr txBox="1">
            <a:spLocks noChangeArrowheads="1"/>
          </p:cNvSpPr>
          <p:nvPr/>
        </p:nvSpPr>
        <p:spPr bwMode="auto">
          <a:xfrm>
            <a:off x="3832225" y="6372225"/>
            <a:ext cx="531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pitchFamily="-65" charset="-128"/>
              </a:defRPr>
            </a:lvl1pPr>
            <a:lvl2pPr marL="37931725" indent="-37474525">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57200" eaLnBrk="0" fontAlgn="base" hangingPunct="0">
              <a:spcBef>
                <a:spcPct val="30000"/>
              </a:spcBef>
              <a:spcAft>
                <a:spcPct val="0"/>
              </a:spcAft>
              <a:defRPr sz="900">
                <a:solidFill>
                  <a:schemeClr val="tx1"/>
                </a:solidFill>
                <a:latin typeface="Arial" charset="0"/>
                <a:ea typeface="ＭＳ Ｐゴシック" pitchFamily="-65" charset="-128"/>
              </a:defRPr>
            </a:lvl6pPr>
            <a:lvl7pPr marL="914400" eaLnBrk="0" fontAlgn="base" hangingPunct="0">
              <a:spcBef>
                <a:spcPct val="30000"/>
              </a:spcBef>
              <a:spcAft>
                <a:spcPct val="0"/>
              </a:spcAft>
              <a:defRPr sz="900">
                <a:solidFill>
                  <a:schemeClr val="tx1"/>
                </a:solidFill>
                <a:latin typeface="Arial" charset="0"/>
                <a:ea typeface="ＭＳ Ｐゴシック" pitchFamily="-65" charset="-128"/>
              </a:defRPr>
            </a:lvl7pPr>
            <a:lvl8pPr marL="1371600" eaLnBrk="0" fontAlgn="base" hangingPunct="0">
              <a:spcBef>
                <a:spcPct val="30000"/>
              </a:spcBef>
              <a:spcAft>
                <a:spcPct val="0"/>
              </a:spcAft>
              <a:defRPr sz="900">
                <a:solidFill>
                  <a:schemeClr val="tx1"/>
                </a:solidFill>
                <a:latin typeface="Arial" charset="0"/>
                <a:ea typeface="ＭＳ Ｐゴシック" pitchFamily="-65" charset="-128"/>
              </a:defRPr>
            </a:lvl8pPr>
            <a:lvl9pPr marL="1828800" eaLnBrk="0" fontAlgn="base" hangingPunct="0">
              <a:spcBef>
                <a:spcPct val="30000"/>
              </a:spcBef>
              <a:spcAft>
                <a:spcPct val="0"/>
              </a:spcAft>
              <a:defRPr sz="900">
                <a:solidFill>
                  <a:schemeClr val="tx1"/>
                </a:solidFill>
                <a:latin typeface="Arial" charset="0"/>
                <a:ea typeface="ＭＳ Ｐゴシック" pitchFamily="-65" charset="-128"/>
              </a:defRPr>
            </a:lvl9pPr>
          </a:lstStyle>
          <a:p>
            <a:pPr algn="r">
              <a:spcBef>
                <a:spcPct val="50000"/>
              </a:spcBef>
            </a:pPr>
            <a:r>
              <a:rPr lang="en-US" sz="1400">
                <a:solidFill>
                  <a:schemeClr val="bg1"/>
                </a:solidFill>
              </a:rPr>
              <a:t>Source: Legacy Tobacco Documents</a:t>
            </a:r>
          </a:p>
        </p:txBody>
      </p:sp>
    </p:spTree>
    <p:extLst>
      <p:ext uri="{BB962C8B-B14F-4D97-AF65-F5344CB8AC3E}">
        <p14:creationId xmlns:p14="http://schemas.microsoft.com/office/powerpoint/2010/main" val="124938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Smoking Room</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905000"/>
            <a:ext cx="7391400" cy="4572000"/>
          </a:xfrm>
          <a:prstGeom prst="rect">
            <a:avLst/>
          </a:prstGeom>
          <a:noFill/>
          <a:ln w="9525">
            <a:noFill/>
            <a:miter lim="800000"/>
            <a:headEnd/>
            <a:tailEnd/>
          </a:ln>
        </p:spPr>
      </p:pic>
    </p:spTree>
    <p:extLst>
      <p:ext uri="{BB962C8B-B14F-4D97-AF65-F5344CB8AC3E}">
        <p14:creationId xmlns:p14="http://schemas.microsoft.com/office/powerpoint/2010/main" val="98768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382000" cy="939800"/>
          </a:xfrm>
        </p:spPr>
        <p:txBody>
          <a:bodyPr/>
          <a:lstStyle/>
          <a:p>
            <a:pPr>
              <a:defRPr/>
            </a:pPr>
            <a: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National Research Institute</a:t>
            </a:r>
            <a:endPar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31747" name="Content Placeholder 3"/>
          <p:cNvGraphicFramePr>
            <a:graphicFrameLocks noGrp="1"/>
          </p:cNvGraphicFramePr>
          <p:nvPr>
            <p:ph idx="1"/>
            <p:extLst>
              <p:ext uri="{D42A27DB-BD31-4B8C-83A1-F6EECF244321}">
                <p14:modId xmlns:p14="http://schemas.microsoft.com/office/powerpoint/2010/main" val="128343821"/>
              </p:ext>
            </p:extLst>
          </p:nvPr>
        </p:nvGraphicFramePr>
        <p:xfrm>
          <a:off x="76200" y="1563158"/>
          <a:ext cx="8323262" cy="4622800"/>
        </p:xfrm>
        <a:graphic>
          <a:graphicData uri="http://schemas.openxmlformats.org/presentationml/2006/ole">
            <mc:AlternateContent xmlns:mc="http://schemas.openxmlformats.org/markup-compatibility/2006">
              <mc:Choice xmlns:v="urn:schemas-microsoft-com:vml" Requires="v">
                <p:oleObj spid="_x0000_s7190" name="Chart" r:id="rId5" imgW="11125200" imgH="6184900" progId="Excel.Sheet.8">
                  <p:embed/>
                </p:oleObj>
              </mc:Choice>
              <mc:Fallback>
                <p:oleObj name="Chart" r:id="rId5" imgW="11125200" imgH="6184900" progId="Excel.Sheet.8">
                  <p:embed/>
                  <p:pic>
                    <p:nvPicPr>
                      <p:cNvPr id="0" name="Picture 1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563158"/>
                        <a:ext cx="8323262" cy="462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TextBox 4"/>
          <p:cNvSpPr txBox="1">
            <a:spLocks noChangeArrowheads="1"/>
          </p:cNvSpPr>
          <p:nvPr/>
        </p:nvSpPr>
        <p:spPr bwMode="auto">
          <a:xfrm>
            <a:off x="76200" y="6169025"/>
            <a:ext cx="891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400" dirty="0" smtClean="0">
                <a:solidFill>
                  <a:schemeClr val="accent1">
                    <a:lumMod val="50000"/>
                  </a:schemeClr>
                </a:solidFill>
                <a:cs typeface="Tahoma" pitchFamily="34" charset="0"/>
              </a:rPr>
              <a:t>*Response rates: 2005 – 55%, 2006 – 82%, 2008 – 75%, 2011 – 80%</a:t>
            </a:r>
          </a:p>
        </p:txBody>
      </p:sp>
      <p:sp>
        <p:nvSpPr>
          <p:cNvPr id="38917" name="TextBox 5"/>
          <p:cNvSpPr txBox="1">
            <a:spLocks noChangeArrowheads="1"/>
          </p:cNvSpPr>
          <p:nvPr/>
        </p:nvSpPr>
        <p:spPr bwMode="auto">
          <a:xfrm>
            <a:off x="76200" y="6472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200" dirty="0" smtClean="0">
                <a:solidFill>
                  <a:schemeClr val="accent1">
                    <a:lumMod val="50000"/>
                  </a:schemeClr>
                </a:solidFill>
              </a:rPr>
              <a:t>Source:  Schacht L, Ortiz G, Lane M.  Smoking Policies and Practices in State Psychiatric Hospitals 2011.  National Association of State Mental Health Program Directors Research Institute, Inc.  Feb 29, 2012.</a:t>
            </a:r>
          </a:p>
        </p:txBody>
      </p:sp>
    </p:spTree>
    <p:extLst>
      <p:ext uri="{BB962C8B-B14F-4D97-AF65-F5344CB8AC3E}">
        <p14:creationId xmlns:p14="http://schemas.microsoft.com/office/powerpoint/2010/main" val="53838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3600" b="1" dirty="0" smtClean="0">
                <a:solidFill>
                  <a:srgbClr val="002060"/>
                </a:solidFill>
              </a:rPr>
              <a:t>Medications Affected by Smoking</a:t>
            </a:r>
          </a:p>
        </p:txBody>
      </p:sp>
      <p:sp>
        <p:nvSpPr>
          <p:cNvPr id="15363" name="Rectangle 3"/>
          <p:cNvSpPr>
            <a:spLocks noGrp="1" noChangeArrowheads="1"/>
          </p:cNvSpPr>
          <p:nvPr>
            <p:ph idx="1"/>
          </p:nvPr>
        </p:nvSpPr>
        <p:spPr>
          <a:xfrm>
            <a:off x="457200" y="1600200"/>
            <a:ext cx="8534400" cy="4876800"/>
          </a:xfrm>
        </p:spPr>
        <p:txBody>
          <a:bodyPr/>
          <a:lstStyle/>
          <a:p>
            <a:pPr eaLnBrk="1" hangingPunct="1">
              <a:buFont typeface="Wingdings" pitchFamily="2" charset="2"/>
              <a:buNone/>
              <a:defRPr/>
            </a:pPr>
            <a:r>
              <a:rPr lang="en-US" u="sng" dirty="0" smtClean="0">
                <a:solidFill>
                  <a:srgbClr val="002060"/>
                </a:solidFill>
              </a:rPr>
              <a:t>Brand Name</a:t>
            </a:r>
            <a:r>
              <a:rPr lang="en-US" dirty="0" smtClean="0">
                <a:solidFill>
                  <a:srgbClr val="002060"/>
                </a:solidFill>
              </a:rPr>
              <a:t>		    </a:t>
            </a:r>
            <a:r>
              <a:rPr lang="en-US" u="sng" dirty="0" smtClean="0">
                <a:solidFill>
                  <a:srgbClr val="002060"/>
                </a:solidFill>
              </a:rPr>
              <a:t>Generic Name</a:t>
            </a:r>
          </a:p>
          <a:p>
            <a:pPr eaLnBrk="1" hangingPunct="1">
              <a:lnSpc>
                <a:spcPct val="60000"/>
              </a:lnSpc>
              <a:buFont typeface="Wingdings" pitchFamily="2" charset="2"/>
              <a:buNone/>
              <a:defRPr/>
            </a:pPr>
            <a:r>
              <a:rPr lang="en-US" dirty="0" smtClean="0">
                <a:solidFill>
                  <a:srgbClr val="002060"/>
                </a:solidFill>
              </a:rPr>
              <a:t>	</a:t>
            </a:r>
            <a:r>
              <a:rPr lang="en-US" sz="2000" dirty="0" smtClean="0">
                <a:solidFill>
                  <a:srgbClr val="002060"/>
                </a:solidFill>
              </a:rPr>
              <a:t>Elavil			    Amitriptyline</a:t>
            </a:r>
          </a:p>
          <a:p>
            <a:pPr eaLnBrk="1" hangingPunct="1">
              <a:lnSpc>
                <a:spcPct val="60000"/>
              </a:lnSpc>
              <a:buFont typeface="Wingdings" pitchFamily="2" charset="2"/>
              <a:buNone/>
              <a:defRPr/>
            </a:pPr>
            <a:r>
              <a:rPr lang="en-US" sz="2000" dirty="0" smtClean="0">
                <a:solidFill>
                  <a:srgbClr val="002060"/>
                </a:solidFill>
              </a:rPr>
              <a:t>	Anafranil		    Clomipramine</a:t>
            </a:r>
          </a:p>
          <a:p>
            <a:pPr eaLnBrk="1" hangingPunct="1">
              <a:lnSpc>
                <a:spcPct val="60000"/>
              </a:lnSpc>
              <a:buFont typeface="Wingdings" pitchFamily="2" charset="2"/>
              <a:buNone/>
              <a:defRPr/>
            </a:pPr>
            <a:r>
              <a:rPr lang="en-US" sz="2000" dirty="0" smtClean="0">
                <a:solidFill>
                  <a:srgbClr val="002060"/>
                </a:solidFill>
              </a:rPr>
              <a:t>	Aventyl/Pamelor	    </a:t>
            </a:r>
            <a:r>
              <a:rPr lang="en-US" sz="2000" dirty="0" err="1" smtClean="0">
                <a:solidFill>
                  <a:srgbClr val="002060"/>
                </a:solidFill>
              </a:rPr>
              <a:t>Nortiptyline</a:t>
            </a:r>
            <a:endParaRPr lang="en-US" sz="2000" dirty="0" smtClean="0">
              <a:solidFill>
                <a:srgbClr val="002060"/>
              </a:solidFill>
            </a:endParaRPr>
          </a:p>
          <a:p>
            <a:pPr eaLnBrk="1" hangingPunct="1">
              <a:lnSpc>
                <a:spcPct val="60000"/>
              </a:lnSpc>
              <a:buFont typeface="Wingdings" pitchFamily="2" charset="2"/>
              <a:buNone/>
              <a:defRPr/>
            </a:pPr>
            <a:r>
              <a:rPr lang="en-US" sz="2000" dirty="0" smtClean="0">
                <a:solidFill>
                  <a:srgbClr val="002060"/>
                </a:solidFill>
              </a:rPr>
              <a:t>	Tofranil		    Imipramine</a:t>
            </a:r>
          </a:p>
          <a:p>
            <a:pPr eaLnBrk="1" hangingPunct="1">
              <a:lnSpc>
                <a:spcPct val="60000"/>
              </a:lnSpc>
              <a:buFont typeface="Wingdings" pitchFamily="2" charset="2"/>
              <a:buNone/>
              <a:defRPr/>
            </a:pPr>
            <a:r>
              <a:rPr lang="en-US" sz="2000" dirty="0" smtClean="0">
                <a:solidFill>
                  <a:srgbClr val="002060"/>
                </a:solidFill>
              </a:rPr>
              <a:t>	Luvox		    Fluvoxamine</a:t>
            </a:r>
          </a:p>
          <a:p>
            <a:pPr eaLnBrk="1" hangingPunct="1">
              <a:lnSpc>
                <a:spcPct val="60000"/>
              </a:lnSpc>
              <a:buFont typeface="Wingdings" pitchFamily="2" charset="2"/>
              <a:buNone/>
              <a:defRPr/>
            </a:pPr>
            <a:r>
              <a:rPr lang="en-US" sz="2000" dirty="0" smtClean="0">
                <a:solidFill>
                  <a:srgbClr val="002060"/>
                </a:solidFill>
              </a:rPr>
              <a:t>	Thorazine		    Chlorpromazine</a:t>
            </a:r>
          </a:p>
          <a:p>
            <a:pPr eaLnBrk="1" hangingPunct="1">
              <a:lnSpc>
                <a:spcPct val="60000"/>
              </a:lnSpc>
              <a:buFont typeface="Wingdings" pitchFamily="2" charset="2"/>
              <a:buNone/>
              <a:defRPr/>
            </a:pPr>
            <a:r>
              <a:rPr lang="en-US" sz="2000" dirty="0" smtClean="0">
                <a:solidFill>
                  <a:srgbClr val="002060"/>
                </a:solidFill>
              </a:rPr>
              <a:t>	Prolixin		    </a:t>
            </a:r>
            <a:r>
              <a:rPr lang="en-US" sz="2000" dirty="0" err="1" smtClean="0">
                <a:solidFill>
                  <a:srgbClr val="002060"/>
                </a:solidFill>
              </a:rPr>
              <a:t>Fluphenazine</a:t>
            </a:r>
            <a:endParaRPr lang="en-US" sz="2000" dirty="0" smtClean="0">
              <a:solidFill>
                <a:srgbClr val="002060"/>
              </a:solidFill>
            </a:endParaRPr>
          </a:p>
          <a:p>
            <a:pPr eaLnBrk="1" hangingPunct="1">
              <a:lnSpc>
                <a:spcPct val="60000"/>
              </a:lnSpc>
              <a:buFont typeface="Wingdings" pitchFamily="2" charset="2"/>
              <a:buNone/>
              <a:defRPr/>
            </a:pPr>
            <a:r>
              <a:rPr lang="en-US" sz="2000" dirty="0" smtClean="0">
                <a:solidFill>
                  <a:srgbClr val="002060"/>
                </a:solidFill>
              </a:rPr>
              <a:t>	Haldol		    Haloperidol</a:t>
            </a:r>
          </a:p>
          <a:p>
            <a:pPr eaLnBrk="1" hangingPunct="1">
              <a:lnSpc>
                <a:spcPct val="60000"/>
              </a:lnSpc>
              <a:buFont typeface="Wingdings" pitchFamily="2" charset="2"/>
              <a:buNone/>
              <a:defRPr/>
            </a:pPr>
            <a:r>
              <a:rPr lang="en-US" sz="2000" dirty="0" smtClean="0">
                <a:solidFill>
                  <a:srgbClr val="002060"/>
                </a:solidFill>
              </a:rPr>
              <a:t>	Clorizaril		    Clozapine</a:t>
            </a:r>
          </a:p>
          <a:p>
            <a:pPr eaLnBrk="1" hangingPunct="1">
              <a:lnSpc>
                <a:spcPct val="60000"/>
              </a:lnSpc>
              <a:buFont typeface="Wingdings" pitchFamily="2" charset="2"/>
              <a:buNone/>
              <a:defRPr/>
            </a:pPr>
            <a:r>
              <a:rPr lang="en-US" sz="2000" dirty="0" smtClean="0">
                <a:solidFill>
                  <a:srgbClr val="002060"/>
                </a:solidFill>
              </a:rPr>
              <a:t>	Zyprexa		    Olanzapine</a:t>
            </a:r>
          </a:p>
          <a:p>
            <a:pPr eaLnBrk="1" hangingPunct="1">
              <a:lnSpc>
                <a:spcPct val="60000"/>
              </a:lnSpc>
              <a:buFont typeface="Wingdings" pitchFamily="2" charset="2"/>
              <a:buNone/>
              <a:defRPr/>
            </a:pPr>
            <a:r>
              <a:rPr lang="en-US" sz="2000" dirty="0" smtClean="0">
                <a:solidFill>
                  <a:srgbClr val="002060"/>
                </a:solidFill>
              </a:rPr>
              <a:t>	Tylenol		    Acetaminophen</a:t>
            </a:r>
          </a:p>
          <a:p>
            <a:pPr eaLnBrk="1" hangingPunct="1">
              <a:lnSpc>
                <a:spcPct val="60000"/>
              </a:lnSpc>
              <a:buFont typeface="Wingdings" pitchFamily="2" charset="2"/>
              <a:buNone/>
              <a:defRPr/>
            </a:pPr>
            <a:r>
              <a:rPr lang="en-US" sz="2000" dirty="0" smtClean="0">
                <a:solidFill>
                  <a:srgbClr val="002060"/>
                </a:solidFill>
              </a:rPr>
              <a:t>	Inderal		    </a:t>
            </a:r>
            <a:r>
              <a:rPr lang="en-US" sz="2000" dirty="0" err="1" smtClean="0">
                <a:solidFill>
                  <a:srgbClr val="002060"/>
                </a:solidFill>
              </a:rPr>
              <a:t>Propanolol</a:t>
            </a:r>
            <a:endParaRPr lang="en-US" sz="2000" dirty="0" smtClean="0">
              <a:solidFill>
                <a:srgbClr val="002060"/>
              </a:solidFill>
            </a:endParaRPr>
          </a:p>
          <a:p>
            <a:pPr eaLnBrk="1" hangingPunct="1">
              <a:lnSpc>
                <a:spcPct val="60000"/>
              </a:lnSpc>
              <a:buFont typeface="Wingdings" pitchFamily="2" charset="2"/>
              <a:buNone/>
              <a:defRPr/>
            </a:pPr>
            <a:r>
              <a:rPr lang="en-US" sz="2000" dirty="0" smtClean="0">
                <a:solidFill>
                  <a:srgbClr val="002060"/>
                </a:solidFill>
              </a:rPr>
              <a:t>	Slo-bid, Slo-Phyllin,	    Theophylline</a:t>
            </a:r>
          </a:p>
          <a:p>
            <a:pPr eaLnBrk="1" hangingPunct="1">
              <a:lnSpc>
                <a:spcPct val="60000"/>
              </a:lnSpc>
              <a:buFont typeface="Wingdings" pitchFamily="2" charset="2"/>
              <a:buNone/>
              <a:defRPr/>
            </a:pPr>
            <a:r>
              <a:rPr lang="en-US" sz="2000" dirty="0" smtClean="0">
                <a:solidFill>
                  <a:srgbClr val="002060"/>
                </a:solidFill>
              </a:rPr>
              <a:t>	Theo-24, Theo-Dur,</a:t>
            </a:r>
          </a:p>
          <a:p>
            <a:pPr eaLnBrk="1" hangingPunct="1">
              <a:lnSpc>
                <a:spcPct val="60000"/>
              </a:lnSpc>
              <a:buFont typeface="Wingdings" pitchFamily="2" charset="2"/>
              <a:buNone/>
              <a:defRPr/>
            </a:pPr>
            <a:r>
              <a:rPr lang="en-US" sz="2000" dirty="0" smtClean="0">
                <a:solidFill>
                  <a:srgbClr val="002060"/>
                </a:solidFill>
              </a:rPr>
              <a:t>	Theobid, Theovent</a:t>
            </a:r>
          </a:p>
          <a:p>
            <a:pPr eaLnBrk="1" hangingPunct="1">
              <a:lnSpc>
                <a:spcPct val="60000"/>
              </a:lnSpc>
              <a:buFont typeface="Wingdings" pitchFamily="2" charset="2"/>
              <a:buNone/>
              <a:defRPr/>
            </a:pPr>
            <a:r>
              <a:rPr lang="en-US" sz="2000" dirty="0" smtClean="0">
                <a:solidFill>
                  <a:srgbClr val="002060"/>
                </a:solidFill>
              </a:rPr>
              <a:t>						</a:t>
            </a:r>
            <a:r>
              <a:rPr lang="en-US" sz="2000" b="1" i="1" dirty="0" smtClean="0">
                <a:solidFill>
                  <a:srgbClr val="002060"/>
                </a:solidFill>
              </a:rPr>
              <a:t>Caffeine</a:t>
            </a:r>
          </a:p>
          <a:p>
            <a:pPr eaLnBrk="1" hangingPunct="1">
              <a:buFont typeface="Wingdings" pitchFamily="2" charset="2"/>
              <a:buNone/>
              <a:defRPr/>
            </a:pPr>
            <a:endParaRPr lang="en-US" sz="2000" dirty="0" smtClean="0">
              <a:solidFill>
                <a:schemeClr val="hlink"/>
              </a:solidFill>
            </a:endParaRPr>
          </a:p>
        </p:txBody>
      </p:sp>
      <p:sp>
        <p:nvSpPr>
          <p:cNvPr id="106500" name="Text Box 4"/>
          <p:cNvSpPr txBox="1">
            <a:spLocks noChangeArrowheads="1"/>
          </p:cNvSpPr>
          <p:nvPr/>
        </p:nvSpPr>
        <p:spPr bwMode="auto">
          <a:xfrm>
            <a:off x="1279525" y="6432550"/>
            <a:ext cx="481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p>
        </p:txBody>
      </p:sp>
      <p:sp>
        <p:nvSpPr>
          <p:cNvPr id="106501" name="Rectangle 4"/>
          <p:cNvSpPr>
            <a:spLocks noChangeArrowheads="1"/>
          </p:cNvSpPr>
          <p:nvPr/>
        </p:nvSpPr>
        <p:spPr bwMode="auto">
          <a:xfrm>
            <a:off x="4437063" y="3198813"/>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 </a:t>
            </a:r>
          </a:p>
        </p:txBody>
      </p:sp>
    </p:spTree>
    <p:extLst>
      <p:ext uri="{BB962C8B-B14F-4D97-AF65-F5344CB8AC3E}">
        <p14:creationId xmlns:p14="http://schemas.microsoft.com/office/powerpoint/2010/main" val="131295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sz="3400" dirty="0" smtClean="0"/>
              <a:t>WHY ADDRESS TOBACCO USE in Behavioral Health?</a:t>
            </a:r>
          </a:p>
        </p:txBody>
      </p:sp>
      <p:sp>
        <p:nvSpPr>
          <p:cNvPr id="49155" name="Text Box 3"/>
          <p:cNvSpPr txBox="1">
            <a:spLocks noChangeArrowheads="1"/>
          </p:cNvSpPr>
          <p:nvPr/>
        </p:nvSpPr>
        <p:spPr bwMode="auto">
          <a:xfrm>
            <a:off x="479425" y="3898900"/>
            <a:ext cx="29829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37931725" indent="-37474525">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57200" eaLnBrk="0" fontAlgn="base" hangingPunct="0">
              <a:spcBef>
                <a:spcPct val="30000"/>
              </a:spcBef>
              <a:spcAft>
                <a:spcPct val="0"/>
              </a:spcAft>
              <a:defRPr sz="900">
                <a:solidFill>
                  <a:schemeClr val="tx1"/>
                </a:solidFill>
                <a:latin typeface="Arial" charset="0"/>
                <a:ea typeface="ＭＳ Ｐゴシック" charset="-128"/>
              </a:defRPr>
            </a:lvl6pPr>
            <a:lvl7pPr marL="914400" eaLnBrk="0" fontAlgn="base" hangingPunct="0">
              <a:spcBef>
                <a:spcPct val="30000"/>
              </a:spcBef>
              <a:spcAft>
                <a:spcPct val="0"/>
              </a:spcAft>
              <a:defRPr sz="900">
                <a:solidFill>
                  <a:schemeClr val="tx1"/>
                </a:solidFill>
                <a:latin typeface="Arial" charset="0"/>
                <a:ea typeface="ＭＳ Ｐゴシック" charset="-128"/>
              </a:defRPr>
            </a:lvl7pPr>
            <a:lvl8pPr marL="1371600" eaLnBrk="0" fontAlgn="base" hangingPunct="0">
              <a:spcBef>
                <a:spcPct val="30000"/>
              </a:spcBef>
              <a:spcAft>
                <a:spcPct val="0"/>
              </a:spcAft>
              <a:defRPr sz="900">
                <a:solidFill>
                  <a:schemeClr val="tx1"/>
                </a:solidFill>
                <a:latin typeface="Arial" charset="0"/>
                <a:ea typeface="ＭＳ Ｐゴシック" charset="-128"/>
              </a:defRPr>
            </a:lvl8pPr>
            <a:lvl9pPr marL="1828800" eaLnBrk="0" fontAlgn="base" hangingPunct="0">
              <a:spcBef>
                <a:spcPct val="30000"/>
              </a:spcBef>
              <a:spcAft>
                <a:spcPct val="0"/>
              </a:spcAft>
              <a:defRPr sz="900">
                <a:solidFill>
                  <a:schemeClr val="tx1"/>
                </a:solidFill>
                <a:latin typeface="Arial" charset="0"/>
                <a:ea typeface="ＭＳ Ｐゴシック" charset="-128"/>
              </a:defRPr>
            </a:lvl9pPr>
          </a:lstStyle>
          <a:p>
            <a:pPr algn="l" eaLnBrk="1" hangingPunct="1">
              <a:spcBef>
                <a:spcPct val="50000"/>
              </a:spcBef>
            </a:pPr>
            <a:r>
              <a:rPr lang="en-US" sz="1800" b="1">
                <a:solidFill>
                  <a:schemeClr val="tx2"/>
                </a:solidFill>
              </a:rPr>
              <a:t>Prevent Death</a:t>
            </a:r>
          </a:p>
          <a:p>
            <a:pPr algn="l" eaLnBrk="1" hangingPunct="1">
              <a:spcBef>
                <a:spcPct val="50000"/>
              </a:spcBef>
            </a:pPr>
            <a:r>
              <a:rPr lang="en-US" sz="1800" b="1">
                <a:solidFill>
                  <a:schemeClr val="tx2"/>
                </a:solidFill>
              </a:rPr>
              <a:t>Improve Health</a:t>
            </a:r>
          </a:p>
          <a:p>
            <a:pPr algn="l" eaLnBrk="1" hangingPunct="1">
              <a:spcBef>
                <a:spcPct val="50000"/>
              </a:spcBef>
            </a:pPr>
            <a:r>
              <a:rPr lang="en-US" sz="1800" b="1">
                <a:solidFill>
                  <a:schemeClr val="tx2"/>
                </a:solidFill>
              </a:rPr>
              <a:t>Optimize Psychiatric Medication Effects</a:t>
            </a:r>
          </a:p>
          <a:p>
            <a:pPr algn="l" eaLnBrk="1" hangingPunct="1">
              <a:spcBef>
                <a:spcPct val="50000"/>
              </a:spcBef>
            </a:pPr>
            <a:r>
              <a:rPr lang="en-US" sz="1800" b="1">
                <a:solidFill>
                  <a:schemeClr val="tx2"/>
                </a:solidFill>
              </a:rPr>
              <a:t>Reduce Isolation</a:t>
            </a:r>
          </a:p>
          <a:p>
            <a:pPr algn="l" eaLnBrk="1" hangingPunct="1">
              <a:spcBef>
                <a:spcPct val="50000"/>
              </a:spcBef>
            </a:pPr>
            <a:r>
              <a:rPr lang="en-US" sz="1800" b="1">
                <a:solidFill>
                  <a:schemeClr val="tx2"/>
                </a:solidFill>
              </a:rPr>
              <a:t>Patient $ Savings</a:t>
            </a:r>
          </a:p>
        </p:txBody>
      </p:sp>
      <p:pic>
        <p:nvPicPr>
          <p:cNvPr id="49156" name="Picture 4" descr="BS01997_"/>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84475" y="2087563"/>
            <a:ext cx="4122738" cy="3916362"/>
          </a:xfrm>
          <a:noFill/>
        </p:spPr>
      </p:pic>
      <p:sp>
        <p:nvSpPr>
          <p:cNvPr id="49157" name="Text Box 5"/>
          <p:cNvSpPr txBox="1">
            <a:spLocks noChangeArrowheads="1"/>
          </p:cNvSpPr>
          <p:nvPr/>
        </p:nvSpPr>
        <p:spPr bwMode="auto">
          <a:xfrm>
            <a:off x="5410200" y="4806950"/>
            <a:ext cx="31861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37931725" indent="-37474525">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57200" eaLnBrk="0" fontAlgn="base" hangingPunct="0">
              <a:spcBef>
                <a:spcPct val="30000"/>
              </a:spcBef>
              <a:spcAft>
                <a:spcPct val="0"/>
              </a:spcAft>
              <a:defRPr sz="900">
                <a:solidFill>
                  <a:schemeClr val="tx1"/>
                </a:solidFill>
                <a:latin typeface="Arial" charset="0"/>
                <a:ea typeface="ＭＳ Ｐゴシック" charset="-128"/>
              </a:defRPr>
            </a:lvl6pPr>
            <a:lvl7pPr marL="914400" eaLnBrk="0" fontAlgn="base" hangingPunct="0">
              <a:spcBef>
                <a:spcPct val="30000"/>
              </a:spcBef>
              <a:spcAft>
                <a:spcPct val="0"/>
              </a:spcAft>
              <a:defRPr sz="900">
                <a:solidFill>
                  <a:schemeClr val="tx1"/>
                </a:solidFill>
                <a:latin typeface="Arial" charset="0"/>
                <a:ea typeface="ＭＳ Ｐゴシック" charset="-128"/>
              </a:defRPr>
            </a:lvl7pPr>
            <a:lvl8pPr marL="1371600" eaLnBrk="0" fontAlgn="base" hangingPunct="0">
              <a:spcBef>
                <a:spcPct val="30000"/>
              </a:spcBef>
              <a:spcAft>
                <a:spcPct val="0"/>
              </a:spcAft>
              <a:defRPr sz="900">
                <a:solidFill>
                  <a:schemeClr val="tx1"/>
                </a:solidFill>
                <a:latin typeface="Arial" charset="0"/>
                <a:ea typeface="ＭＳ Ｐゴシック" charset="-128"/>
              </a:defRPr>
            </a:lvl8pPr>
            <a:lvl9pPr marL="1828800" eaLnBrk="0" fontAlgn="base" hangingPunct="0">
              <a:spcBef>
                <a:spcPct val="30000"/>
              </a:spcBef>
              <a:spcAft>
                <a:spcPct val="0"/>
              </a:spcAft>
              <a:defRPr sz="900">
                <a:solidFill>
                  <a:schemeClr val="tx1"/>
                </a:solidFill>
                <a:latin typeface="Arial" charset="0"/>
                <a:ea typeface="ＭＳ Ｐゴシック" charset="-128"/>
              </a:defRPr>
            </a:lvl9pPr>
          </a:lstStyle>
          <a:p>
            <a:pPr algn="l" eaLnBrk="1" hangingPunct="1">
              <a:spcBef>
                <a:spcPct val="50000"/>
              </a:spcBef>
            </a:pPr>
            <a:r>
              <a:rPr lang="en-US" sz="1800" b="1" dirty="0">
                <a:solidFill>
                  <a:srgbClr val="006600"/>
                </a:solidFill>
              </a:rPr>
              <a:t>Tobacco Industry Profits</a:t>
            </a:r>
          </a:p>
          <a:p>
            <a:pPr algn="l" eaLnBrk="1" hangingPunct="1">
              <a:spcBef>
                <a:spcPct val="50000"/>
              </a:spcBef>
            </a:pPr>
            <a:r>
              <a:rPr lang="en-US" sz="1800" b="1" dirty="0">
                <a:solidFill>
                  <a:srgbClr val="006600"/>
                </a:solidFill>
              </a:rPr>
              <a:t>Interest groups/politicians supported by Tobacco Industry</a:t>
            </a:r>
          </a:p>
          <a:p>
            <a:pPr algn="l" eaLnBrk="1" hangingPunct="1">
              <a:spcBef>
                <a:spcPct val="50000"/>
              </a:spcBef>
            </a:pPr>
            <a:r>
              <a:rPr lang="en-US" sz="1800" b="1" dirty="0">
                <a:solidFill>
                  <a:srgbClr val="006600"/>
                </a:solidFill>
              </a:rPr>
              <a:t>Tax revenues</a:t>
            </a:r>
          </a:p>
        </p:txBody>
      </p:sp>
    </p:spTree>
    <p:extLst>
      <p:ext uri="{BB962C8B-B14F-4D97-AF65-F5344CB8AC3E}">
        <p14:creationId xmlns:p14="http://schemas.microsoft.com/office/powerpoint/2010/main" val="1228019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pPr eaLnBrk="1" hangingPunct="1">
              <a:defRPr/>
            </a:pPr>
            <a:r>
              <a:rPr lang="en-US" b="1" dirty="0" smtClean="0">
                <a:solidFill>
                  <a:srgbClr val="002060"/>
                </a:solidFill>
              </a:rPr>
              <a:t>Mental Health Key Messages</a:t>
            </a:r>
          </a:p>
        </p:txBody>
      </p:sp>
      <p:sp>
        <p:nvSpPr>
          <p:cNvPr id="527363" name="Rectangle 3"/>
          <p:cNvSpPr>
            <a:spLocks noGrp="1" noChangeArrowheads="1"/>
          </p:cNvSpPr>
          <p:nvPr>
            <p:ph idx="1"/>
          </p:nvPr>
        </p:nvSpPr>
        <p:spPr>
          <a:xfrm>
            <a:off x="457200" y="1447800"/>
            <a:ext cx="7620000" cy="4800600"/>
          </a:xfrm>
        </p:spPr>
        <p:txBody>
          <a:bodyPr>
            <a:normAutofit fontScale="92500" lnSpcReduction="20000"/>
          </a:bodyPr>
          <a:lstStyle/>
          <a:p>
            <a:pPr marL="114300" indent="0" eaLnBrk="1" hangingPunct="1">
              <a:lnSpc>
                <a:spcPct val="90000"/>
              </a:lnSpc>
              <a:buNone/>
              <a:defRPr/>
            </a:pPr>
            <a:endParaRPr lang="en-US" sz="2000" dirty="0" smtClean="0"/>
          </a:p>
          <a:p>
            <a:pPr lvl="2" eaLnBrk="1" hangingPunct="1">
              <a:lnSpc>
                <a:spcPct val="150000"/>
              </a:lnSpc>
              <a:buClr>
                <a:schemeClr val="tx2"/>
              </a:buClr>
              <a:defRPr/>
            </a:pPr>
            <a:r>
              <a:rPr lang="en-US" sz="2400" b="1" dirty="0" smtClean="0">
                <a:effectLst/>
              </a:rPr>
              <a:t>25 year mortality gap due largely to smoking</a:t>
            </a:r>
          </a:p>
          <a:p>
            <a:pPr lvl="2" eaLnBrk="1" hangingPunct="1">
              <a:lnSpc>
                <a:spcPct val="150000"/>
              </a:lnSpc>
              <a:buClr>
                <a:schemeClr val="tx2"/>
              </a:buClr>
              <a:defRPr/>
            </a:pPr>
            <a:r>
              <a:rPr lang="en-US" sz="2400" b="1" dirty="0" smtClean="0">
                <a:effectLst/>
              </a:rPr>
              <a:t>Smokers with schizophrenia spend &gt;1/4 income on cigarettes</a:t>
            </a:r>
          </a:p>
          <a:p>
            <a:pPr lvl="2" eaLnBrk="1" hangingPunct="1">
              <a:lnSpc>
                <a:spcPct val="150000"/>
              </a:lnSpc>
              <a:buClr>
                <a:schemeClr val="tx2"/>
              </a:buClr>
              <a:defRPr/>
            </a:pPr>
            <a:r>
              <a:rPr lang="en-US" sz="2400" b="1" dirty="0" smtClean="0">
                <a:effectLst/>
              </a:rPr>
              <a:t>Tobacco use interferes with psychiatric medications</a:t>
            </a:r>
          </a:p>
          <a:p>
            <a:pPr lvl="2" eaLnBrk="1" hangingPunct="1">
              <a:lnSpc>
                <a:spcPct val="150000"/>
              </a:lnSpc>
              <a:buClr>
                <a:schemeClr val="tx2"/>
              </a:buClr>
              <a:defRPr/>
            </a:pPr>
            <a:r>
              <a:rPr lang="en-US" sz="2400" b="1" dirty="0" smtClean="0">
                <a:effectLst/>
              </a:rPr>
              <a:t>Although more than 2/3 of smokers want to quit only 3% able to quit on their own-need help</a:t>
            </a:r>
          </a:p>
          <a:p>
            <a:pPr lvl="2" eaLnBrk="1" hangingPunct="1">
              <a:lnSpc>
                <a:spcPct val="150000"/>
              </a:lnSpc>
              <a:buClr>
                <a:schemeClr val="tx2"/>
              </a:buClr>
              <a:defRPr/>
            </a:pPr>
            <a:r>
              <a:rPr lang="en-US" sz="2400" b="1" dirty="0"/>
              <a:t>H</a:t>
            </a:r>
            <a:r>
              <a:rPr lang="en-US" sz="2400" b="1" dirty="0" smtClean="0">
                <a:effectLst/>
              </a:rPr>
              <a:t>ighly addicted smokers with </a:t>
            </a:r>
            <a:r>
              <a:rPr lang="en-US" sz="2600" b="1" dirty="0" smtClean="0">
                <a:effectLst/>
              </a:rPr>
              <a:t>mental</a:t>
            </a:r>
            <a:r>
              <a:rPr lang="en-US" sz="2400" b="1" dirty="0" smtClean="0">
                <a:effectLst/>
              </a:rPr>
              <a:t> illness can quit and more likely to succeed with medications and behavioral therapy</a:t>
            </a:r>
          </a:p>
          <a:p>
            <a:pPr lvl="2" eaLnBrk="1" hangingPunct="1">
              <a:lnSpc>
                <a:spcPct val="90000"/>
              </a:lnSpc>
              <a:defRPr/>
            </a:pPr>
            <a:endParaRPr lang="en-US" sz="1600" dirty="0" smtClean="0">
              <a:effectLst/>
            </a:endParaRPr>
          </a:p>
        </p:txBody>
      </p:sp>
    </p:spTree>
    <p:extLst>
      <p:ext uri="{BB962C8B-B14F-4D97-AF65-F5344CB8AC3E}">
        <p14:creationId xmlns:p14="http://schemas.microsoft.com/office/powerpoint/2010/main" val="30001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04950" y="523875"/>
            <a:ext cx="7143750" cy="1143000"/>
          </a:xfrm>
        </p:spPr>
        <p:txBody>
          <a:bodyPr/>
          <a:lstStyle/>
          <a:p>
            <a:r>
              <a:rPr lang="en-US" smtClean="0">
                <a:ea typeface="ＭＳ Ｐゴシック" pitchFamily="-65" charset="-128"/>
              </a:rPr>
              <a:t>WHAT is ADDICTION?</a:t>
            </a:r>
          </a:p>
        </p:txBody>
      </p:sp>
      <p:sp>
        <p:nvSpPr>
          <p:cNvPr id="46083" name="Rectangle 3"/>
          <p:cNvSpPr>
            <a:spLocks noGrp="1" noChangeArrowheads="1"/>
          </p:cNvSpPr>
          <p:nvPr>
            <p:ph type="body" idx="1"/>
          </p:nvPr>
        </p:nvSpPr>
        <p:spPr>
          <a:xfrm>
            <a:off x="647700" y="2360613"/>
            <a:ext cx="7924800" cy="3770312"/>
          </a:xfrm>
        </p:spPr>
        <p:txBody>
          <a:bodyPr/>
          <a:lstStyle/>
          <a:p>
            <a:pPr algn="ctr">
              <a:lnSpc>
                <a:spcPct val="110000"/>
              </a:lnSpc>
              <a:buFont typeface="Wingdings" pitchFamily="2" charset="2"/>
              <a:buNone/>
            </a:pPr>
            <a:r>
              <a:rPr lang="en-US" sz="3600" smtClean="0">
                <a:ea typeface="ＭＳ Ｐゴシック" pitchFamily="-65" charset="-128"/>
              </a:rPr>
              <a:t>“Compulsive drug use, without medical purpose, in the face of negative consequences”</a:t>
            </a:r>
          </a:p>
          <a:p>
            <a:pPr algn="ctr">
              <a:lnSpc>
                <a:spcPct val="90000"/>
              </a:lnSpc>
              <a:spcBef>
                <a:spcPct val="5000"/>
              </a:spcBef>
              <a:buFont typeface="Wingdings" pitchFamily="2" charset="2"/>
              <a:buNone/>
            </a:pPr>
            <a:endParaRPr lang="en-US" sz="2400" smtClean="0">
              <a:solidFill>
                <a:schemeClr val="tx2"/>
              </a:solidFill>
              <a:ea typeface="ＭＳ Ｐゴシック" pitchFamily="-65" charset="-128"/>
            </a:endParaRPr>
          </a:p>
          <a:p>
            <a:pPr algn="ctr">
              <a:lnSpc>
                <a:spcPct val="90000"/>
              </a:lnSpc>
              <a:spcBef>
                <a:spcPct val="5000"/>
              </a:spcBef>
              <a:buFont typeface="Wingdings" pitchFamily="2" charset="2"/>
              <a:buNone/>
            </a:pPr>
            <a:r>
              <a:rPr lang="en-US" sz="2400" smtClean="0">
                <a:solidFill>
                  <a:schemeClr val="tx2"/>
                </a:solidFill>
                <a:ea typeface="ＭＳ Ｐゴシック" pitchFamily="-65" charset="-128"/>
              </a:rPr>
              <a:t>Alan I. Leshner, Ph.D.</a:t>
            </a:r>
          </a:p>
          <a:p>
            <a:pPr algn="ctr">
              <a:lnSpc>
                <a:spcPct val="90000"/>
              </a:lnSpc>
              <a:spcBef>
                <a:spcPct val="5000"/>
              </a:spcBef>
              <a:buFont typeface="Wingdings" pitchFamily="2" charset="2"/>
              <a:buNone/>
            </a:pPr>
            <a:r>
              <a:rPr lang="en-US" sz="2200" smtClean="0">
                <a:solidFill>
                  <a:schemeClr val="tx2"/>
                </a:solidFill>
                <a:ea typeface="ＭＳ Ｐゴシック" pitchFamily="-65" charset="-128"/>
              </a:rPr>
              <a:t>Former Director, National Institute on Drug Abuse</a:t>
            </a:r>
          </a:p>
          <a:p>
            <a:pPr algn="ctr">
              <a:lnSpc>
                <a:spcPct val="90000"/>
              </a:lnSpc>
              <a:spcBef>
                <a:spcPct val="5000"/>
              </a:spcBef>
              <a:buFont typeface="Wingdings" pitchFamily="2" charset="2"/>
              <a:buNone/>
            </a:pPr>
            <a:r>
              <a:rPr lang="en-US" sz="2200" smtClean="0">
                <a:solidFill>
                  <a:schemeClr val="tx2"/>
                </a:solidFill>
                <a:ea typeface="ＭＳ Ｐゴシック" pitchFamily="-65" charset="-128"/>
              </a:rPr>
              <a:t>National Institutes of Health</a:t>
            </a:r>
          </a:p>
        </p:txBody>
      </p:sp>
    </p:spTree>
    <p:extLst>
      <p:ext uri="{BB962C8B-B14F-4D97-AF65-F5344CB8AC3E}">
        <p14:creationId xmlns:p14="http://schemas.microsoft.com/office/powerpoint/2010/main" val="1791898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Nicotine a Gateway Drug</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b="1" dirty="0" err="1" smtClean="0"/>
              <a:t>Kandel</a:t>
            </a:r>
            <a:r>
              <a:rPr lang="en-US" b="1" dirty="0" smtClean="0"/>
              <a:t> showed nicotine addiction can cause cocaine addiction in rats, but not vice versa</a:t>
            </a:r>
          </a:p>
          <a:p>
            <a:endParaRPr lang="en-US" b="1" dirty="0" smtClean="0"/>
          </a:p>
          <a:p>
            <a:r>
              <a:rPr lang="en-US" b="1" dirty="0" smtClean="0"/>
              <a:t>Implications 2-fold:</a:t>
            </a:r>
          </a:p>
          <a:p>
            <a:endParaRPr lang="en-US" b="1" dirty="0" smtClean="0"/>
          </a:p>
          <a:p>
            <a:pPr marL="0" indent="0">
              <a:buNone/>
            </a:pPr>
            <a:r>
              <a:rPr lang="en-US" b="1" dirty="0" smtClean="0"/>
              <a:t>	1.  Nicotine a gateway drug for cocaine; exposure to 	it enhances subsequent pleasure from cocaine	</a:t>
            </a:r>
          </a:p>
          <a:p>
            <a:pPr marL="0" indent="0">
              <a:buNone/>
            </a:pPr>
            <a:r>
              <a:rPr lang="en-US" b="1" dirty="0"/>
              <a:t>	</a:t>
            </a:r>
            <a:r>
              <a:rPr lang="en-US" b="1" dirty="0" smtClean="0"/>
              <a:t>2.  Thus, giving NRT to cocaine users may exacerbate  	cocaine dependency</a:t>
            </a:r>
          </a:p>
          <a:p>
            <a:pPr>
              <a:buNone/>
            </a:pPr>
            <a:endParaRPr lang="en-US" dirty="0" smtClean="0"/>
          </a:p>
          <a:p>
            <a:pPr marL="0" indent="0">
              <a:buNone/>
            </a:pPr>
            <a:r>
              <a:rPr lang="en-US" sz="1200" dirty="0" smtClean="0"/>
              <a:t>Source: A</a:t>
            </a:r>
            <a:r>
              <a:rPr lang="en-US" sz="1200" dirty="0"/>
              <a:t>. Levine, Y. Huang, B. </a:t>
            </a:r>
            <a:r>
              <a:rPr lang="en-US" sz="1200" dirty="0" err="1"/>
              <a:t>Drisaldi</a:t>
            </a:r>
            <a:r>
              <a:rPr lang="en-US" sz="1200" dirty="0"/>
              <a:t>, E. A. Griffin, D. D. </a:t>
            </a:r>
            <a:r>
              <a:rPr lang="en-US" sz="1200" dirty="0" err="1"/>
              <a:t>Pollak</a:t>
            </a:r>
            <a:r>
              <a:rPr lang="en-US" sz="1200" dirty="0"/>
              <a:t>, S. </a:t>
            </a:r>
            <a:r>
              <a:rPr lang="en-US" sz="1200" dirty="0" err="1"/>
              <a:t>Xu</a:t>
            </a:r>
            <a:r>
              <a:rPr lang="en-US" sz="1200" dirty="0"/>
              <a:t>, D. Yin, C. </a:t>
            </a:r>
            <a:r>
              <a:rPr lang="en-US" sz="1200" dirty="0" err="1"/>
              <a:t>Schaffran</a:t>
            </a:r>
            <a:r>
              <a:rPr lang="en-US" sz="1200" dirty="0"/>
              <a:t>, D. B. </a:t>
            </a:r>
            <a:r>
              <a:rPr lang="en-US" sz="1200" dirty="0" err="1"/>
              <a:t>Kandel</a:t>
            </a:r>
            <a:r>
              <a:rPr lang="en-US" sz="1200" dirty="0"/>
              <a:t>, E. R. </a:t>
            </a:r>
            <a:r>
              <a:rPr lang="en-US" sz="1200" dirty="0" err="1"/>
              <a:t>Kandel</a:t>
            </a:r>
            <a:r>
              <a:rPr lang="en-US" sz="1200" dirty="0"/>
              <a:t>. Molecular Mechanism for a Gateway Drug: Epigenetic Changes Initiated by Nicotine Prime Gene Expression by Cocaine. </a:t>
            </a:r>
            <a:r>
              <a:rPr lang="en-US" sz="1200" i="1" dirty="0"/>
              <a:t>Science Translational Medicine</a:t>
            </a:r>
            <a:r>
              <a:rPr lang="en-US" sz="1200" dirty="0"/>
              <a:t>, 2011; 3 (107</a:t>
            </a:r>
            <a:r>
              <a:rPr lang="en-US" sz="1200" dirty="0" smtClean="0"/>
              <a:t>)</a:t>
            </a:r>
            <a:endParaRPr lang="en-US" sz="1200" dirty="0"/>
          </a:p>
        </p:txBody>
      </p:sp>
    </p:spTree>
    <p:extLst>
      <p:ext uri="{BB962C8B-B14F-4D97-AF65-F5344CB8AC3E}">
        <p14:creationId xmlns:p14="http://schemas.microsoft.com/office/powerpoint/2010/main" val="333808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2931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Smokers</a:t>
                      </a:r>
                      <a:endParaRPr lang="en-US" dirty="0"/>
                    </a:p>
                  </a:txBody>
                  <a:tcPr/>
                </a:tc>
                <a:tc>
                  <a:txBody>
                    <a:bodyPr/>
                    <a:lstStyle/>
                    <a:p>
                      <a:r>
                        <a:rPr lang="en-US" dirty="0" smtClean="0"/>
                        <a:t>Non Smokers</a:t>
                      </a:r>
                      <a:endParaRPr lang="en-US" dirty="0"/>
                    </a:p>
                  </a:txBody>
                  <a:tcPr/>
                </a:tc>
              </a:tr>
              <a:tr h="370840">
                <a:tc>
                  <a:txBody>
                    <a:bodyPr/>
                    <a:lstStyle/>
                    <a:p>
                      <a:r>
                        <a:rPr lang="en-US" dirty="0" smtClean="0"/>
                        <a:t>Current Illicit Drug Use</a:t>
                      </a:r>
                    </a:p>
                    <a:p>
                      <a:r>
                        <a:rPr lang="en-US" i="1" dirty="0" smtClean="0"/>
                        <a:t>Past month</a:t>
                      </a:r>
                      <a:endParaRPr lang="en-US" i="1" dirty="0"/>
                    </a:p>
                  </a:txBody>
                  <a:tcPr/>
                </a:tc>
                <a:tc>
                  <a:txBody>
                    <a:bodyPr/>
                    <a:lstStyle/>
                    <a:p>
                      <a:r>
                        <a:rPr lang="en-US" dirty="0" smtClean="0"/>
                        <a:t>20.1%</a:t>
                      </a:r>
                      <a:endParaRPr lang="en-US" dirty="0"/>
                    </a:p>
                  </a:txBody>
                  <a:tcPr/>
                </a:tc>
                <a:tc>
                  <a:txBody>
                    <a:bodyPr/>
                    <a:lstStyle/>
                    <a:p>
                      <a:r>
                        <a:rPr lang="en-US" dirty="0" smtClean="0"/>
                        <a:t>  4.1%</a:t>
                      </a:r>
                      <a:endParaRPr lang="en-US" dirty="0"/>
                    </a:p>
                  </a:txBody>
                  <a:tcPr/>
                </a:tc>
              </a:tr>
              <a:tr h="370840">
                <a:tc>
                  <a:txBody>
                    <a:bodyPr/>
                    <a:lstStyle/>
                    <a:p>
                      <a:r>
                        <a:rPr lang="en-US" dirty="0" smtClean="0"/>
                        <a:t>Alcohol Use</a:t>
                      </a:r>
                    </a:p>
                    <a:p>
                      <a:r>
                        <a:rPr lang="en-US" i="1" dirty="0" smtClean="0"/>
                        <a:t>Past month</a:t>
                      </a:r>
                      <a:endParaRPr lang="en-US" i="1" dirty="0"/>
                    </a:p>
                  </a:txBody>
                  <a:tcPr/>
                </a:tc>
                <a:tc>
                  <a:txBody>
                    <a:bodyPr/>
                    <a:lstStyle/>
                    <a:p>
                      <a:r>
                        <a:rPr lang="en-US" dirty="0" smtClean="0"/>
                        <a:t>66.9%</a:t>
                      </a:r>
                      <a:endParaRPr lang="en-US" dirty="0">
                        <a:latin typeface="+mn-lt"/>
                      </a:endParaRPr>
                    </a:p>
                  </a:txBody>
                  <a:tcPr/>
                </a:tc>
                <a:tc>
                  <a:txBody>
                    <a:bodyPr/>
                    <a:lstStyle/>
                    <a:p>
                      <a:r>
                        <a:rPr lang="en-US" dirty="0" smtClean="0"/>
                        <a:t>46.1%</a:t>
                      </a:r>
                      <a:endParaRPr lang="en-US" dirty="0"/>
                    </a:p>
                  </a:txBody>
                  <a:tcPr/>
                </a:tc>
              </a:tr>
              <a:tr h="370840">
                <a:tc>
                  <a:txBody>
                    <a:bodyPr/>
                    <a:lstStyle/>
                    <a:p>
                      <a:r>
                        <a:rPr lang="en-US" dirty="0" smtClean="0"/>
                        <a:t>Binge Drinking</a:t>
                      </a:r>
                    </a:p>
                    <a:p>
                      <a:r>
                        <a:rPr lang="en-US" i="1" dirty="0" smtClean="0"/>
                        <a:t>Past month</a:t>
                      </a:r>
                      <a:endParaRPr lang="en-US" i="1" dirty="0"/>
                    </a:p>
                  </a:txBody>
                  <a:tcPr/>
                </a:tc>
                <a:tc>
                  <a:txBody>
                    <a:bodyPr/>
                    <a:lstStyle/>
                    <a:p>
                      <a:r>
                        <a:rPr lang="en-US" dirty="0" smtClean="0"/>
                        <a:t> 45%</a:t>
                      </a:r>
                      <a:endParaRPr lang="en-US" dirty="0"/>
                    </a:p>
                  </a:txBody>
                  <a:tcPr/>
                </a:tc>
                <a:tc>
                  <a:txBody>
                    <a:bodyPr/>
                    <a:lstStyle/>
                    <a:p>
                      <a:r>
                        <a:rPr lang="en-US" dirty="0" smtClean="0"/>
                        <a:t>16.4%</a:t>
                      </a:r>
                      <a:endParaRPr lang="en-US" dirty="0"/>
                    </a:p>
                  </a:txBody>
                  <a:tcPr/>
                </a:tc>
              </a:tr>
              <a:tr h="370840">
                <a:tc>
                  <a:txBody>
                    <a:bodyPr/>
                    <a:lstStyle/>
                    <a:p>
                      <a:r>
                        <a:rPr lang="en-US" dirty="0" smtClean="0"/>
                        <a:t>Heavy Drinking</a:t>
                      </a:r>
                    </a:p>
                    <a:p>
                      <a:r>
                        <a:rPr lang="en-US" i="1" dirty="0" smtClean="0"/>
                        <a:t>Past</a:t>
                      </a:r>
                      <a:r>
                        <a:rPr lang="en-US" i="1" baseline="0" dirty="0" smtClean="0"/>
                        <a:t> month</a:t>
                      </a:r>
                      <a:endParaRPr lang="en-US" i="1" dirty="0"/>
                    </a:p>
                  </a:txBody>
                  <a:tcPr/>
                </a:tc>
                <a:tc>
                  <a:txBody>
                    <a:bodyPr/>
                    <a:lstStyle/>
                    <a:p>
                      <a:r>
                        <a:rPr lang="en-US" dirty="0" smtClean="0"/>
                        <a:t>16.4%</a:t>
                      </a:r>
                      <a:endParaRPr lang="en-US" dirty="0"/>
                    </a:p>
                  </a:txBody>
                  <a:tcPr/>
                </a:tc>
                <a:tc>
                  <a:txBody>
                    <a:bodyPr/>
                    <a:lstStyle/>
                    <a:p>
                      <a:r>
                        <a:rPr lang="en-US" dirty="0" smtClean="0"/>
                        <a:t>  3.8%</a:t>
                      </a:r>
                      <a:endParaRPr lang="en-US" dirty="0"/>
                    </a:p>
                  </a:txBody>
                  <a:tcPr/>
                </a:tc>
              </a:tr>
            </a:tbl>
          </a:graphicData>
        </a:graphic>
      </p:graphicFrame>
      <p:sp>
        <p:nvSpPr>
          <p:cNvPr id="3" name="Title 2"/>
          <p:cNvSpPr>
            <a:spLocks noGrp="1"/>
          </p:cNvSpPr>
          <p:nvPr>
            <p:ph type="title"/>
          </p:nvPr>
        </p:nvSpPr>
        <p:spPr/>
        <p:txBody>
          <a:bodyPr>
            <a:normAutofit fontScale="90000"/>
          </a:bodyPr>
          <a:lstStyle/>
          <a:p>
            <a:pPr algn="ctr"/>
            <a:r>
              <a:rPr lang="en-US" dirty="0" smtClean="0"/>
              <a:t>Smoking, Drug and Alcohol Use</a:t>
            </a:r>
            <a:br>
              <a:rPr lang="en-US" dirty="0" smtClean="0"/>
            </a:br>
            <a:r>
              <a:rPr lang="en-US" dirty="0" smtClean="0"/>
              <a:t> in 2007</a:t>
            </a:r>
            <a:endParaRPr lang="en-US" dirty="0"/>
          </a:p>
        </p:txBody>
      </p:sp>
      <p:sp>
        <p:nvSpPr>
          <p:cNvPr id="5" name="Rectangle 4"/>
          <p:cNvSpPr/>
          <p:nvPr/>
        </p:nvSpPr>
        <p:spPr>
          <a:xfrm>
            <a:off x="762000" y="5334000"/>
            <a:ext cx="7924800" cy="646331"/>
          </a:xfrm>
          <a:prstGeom prst="rect">
            <a:avLst/>
          </a:prstGeom>
        </p:spPr>
        <p:txBody>
          <a:bodyPr wrap="square">
            <a:spAutoFit/>
          </a:bodyPr>
          <a:lstStyle/>
          <a:p>
            <a:r>
              <a:rPr lang="en-US" sz="1200" b="1" dirty="0" smtClean="0">
                <a:solidFill>
                  <a:schemeClr val="tx2"/>
                </a:solidFill>
              </a:rPr>
              <a:t>Substance Abuse and Mental Health Services Administration, Office of Applied Studies (2008). </a:t>
            </a:r>
            <a:r>
              <a:rPr lang="en-US" sz="1200" b="1" i="1" dirty="0" smtClean="0">
                <a:solidFill>
                  <a:schemeClr val="tx2"/>
                </a:solidFill>
              </a:rPr>
              <a:t>Results from the 2007 National Survey on Drug Use and Health: National Findings</a:t>
            </a:r>
            <a:r>
              <a:rPr lang="en-US" sz="1200" b="1" dirty="0" smtClean="0">
                <a:solidFill>
                  <a:schemeClr val="tx2"/>
                </a:solidFill>
              </a:rPr>
              <a:t> (NSDUH Series H-34, DHHS Publication No. SMA 08-4343). Rockville, MD.</a:t>
            </a:r>
            <a:endParaRPr lang="en-US" sz="1200" b="1" dirty="0">
              <a:solidFill>
                <a:schemeClr val="tx2"/>
              </a:solidFill>
            </a:endParaRPr>
          </a:p>
        </p:txBody>
      </p:sp>
      <p:sp>
        <p:nvSpPr>
          <p:cNvPr id="7" name="TextBox 6"/>
          <p:cNvSpPr txBox="1"/>
          <p:nvPr/>
        </p:nvSpPr>
        <p:spPr>
          <a:xfrm>
            <a:off x="1905000" y="4648200"/>
            <a:ext cx="4114800" cy="369332"/>
          </a:xfrm>
          <a:prstGeom prst="rect">
            <a:avLst/>
          </a:prstGeom>
          <a:noFill/>
        </p:spPr>
        <p:txBody>
          <a:bodyPr wrap="square" rtlCol="0">
            <a:spAutoFit/>
          </a:bodyPr>
          <a:lstStyle/>
          <a:p>
            <a:r>
              <a:rPr lang="en-US" i="1" dirty="0" smtClean="0"/>
              <a:t>Adults in this survey are age 12+</a:t>
            </a:r>
            <a:endParaRPr lang="en-US" i="1" dirty="0"/>
          </a:p>
        </p:txBody>
      </p:sp>
    </p:spTree>
    <p:extLst>
      <p:ext uri="{BB962C8B-B14F-4D97-AF65-F5344CB8AC3E}">
        <p14:creationId xmlns:p14="http://schemas.microsoft.com/office/powerpoint/2010/main" val="398314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533400"/>
            <a:ext cx="9067800" cy="1371600"/>
          </a:xfrm>
        </p:spPr>
        <p:txBody>
          <a:bodyPr/>
          <a:lstStyle/>
          <a:p>
            <a:pPr eaLnBrk="1" hangingPunct="1"/>
            <a:r>
              <a:rPr lang="en-US" sz="3700" b="1" dirty="0" smtClean="0">
                <a:solidFill>
                  <a:srgbClr val="002060"/>
                </a:solidFill>
                <a:ea typeface="ＭＳ Ｐゴシック" pitchFamily="34" charset="-128"/>
              </a:rPr>
              <a:t>Nicotine and other Addictions</a:t>
            </a:r>
            <a:r>
              <a:rPr lang="en-US" sz="3700" dirty="0" smtClean="0">
                <a:solidFill>
                  <a:srgbClr val="FFFF00"/>
                </a:solidFill>
                <a:ea typeface="ＭＳ Ｐゴシック" pitchFamily="34" charset="-128"/>
              </a:rPr>
              <a:t/>
            </a:r>
            <a:br>
              <a:rPr lang="en-US" sz="3700" dirty="0" smtClean="0">
                <a:solidFill>
                  <a:srgbClr val="FFFF00"/>
                </a:solidFill>
                <a:ea typeface="ＭＳ Ｐゴシック" pitchFamily="34" charset="-128"/>
              </a:rPr>
            </a:br>
            <a:endParaRPr lang="en-US" sz="3700" dirty="0" smtClean="0">
              <a:solidFill>
                <a:srgbClr val="FFFF00"/>
              </a:solidFill>
              <a:ea typeface="ＭＳ Ｐゴシック" pitchFamily="34" charset="-128"/>
            </a:endParaRPr>
          </a:p>
        </p:txBody>
      </p:sp>
      <p:sp>
        <p:nvSpPr>
          <p:cNvPr id="18435" name="Rectangle 3"/>
          <p:cNvSpPr>
            <a:spLocks noGrp="1" noChangeArrowheads="1"/>
          </p:cNvSpPr>
          <p:nvPr>
            <p:ph idx="1"/>
          </p:nvPr>
        </p:nvSpPr>
        <p:spPr>
          <a:xfrm>
            <a:off x="457200" y="1524000"/>
            <a:ext cx="8229600" cy="5029200"/>
          </a:xfrm>
        </p:spPr>
        <p:txBody>
          <a:bodyPr/>
          <a:lstStyle/>
          <a:p>
            <a:pPr eaLnBrk="1" hangingPunct="1">
              <a:lnSpc>
                <a:spcPct val="80000"/>
              </a:lnSpc>
              <a:buFont typeface="Wingdings" pitchFamily="2" charset="2"/>
              <a:buNone/>
            </a:pPr>
            <a:endParaRPr lang="en-US" sz="1800" dirty="0" smtClean="0">
              <a:solidFill>
                <a:srgbClr val="002060"/>
              </a:solidFill>
              <a:ea typeface="ＭＳ Ｐゴシック" pitchFamily="34" charset="-128"/>
            </a:endParaRPr>
          </a:p>
          <a:p>
            <a:pPr eaLnBrk="1" hangingPunct="1">
              <a:lnSpc>
                <a:spcPct val="80000"/>
              </a:lnSpc>
            </a:pPr>
            <a:r>
              <a:rPr lang="en-US" sz="2400" dirty="0" smtClean="0">
                <a:solidFill>
                  <a:srgbClr val="002060"/>
                </a:solidFill>
                <a:ea typeface="ＭＳ Ｐゴシック" pitchFamily="34" charset="-128"/>
              </a:rPr>
              <a:t>Nationally 77-93% of people in addiction treatment settings use tobacco, more than triple the national average</a:t>
            </a:r>
          </a:p>
          <a:p>
            <a:pPr eaLnBrk="1" hangingPunct="1">
              <a:lnSpc>
                <a:spcPct val="80000"/>
              </a:lnSpc>
              <a:buFont typeface="Wingdings" pitchFamily="2" charset="2"/>
              <a:buNone/>
            </a:pPr>
            <a:r>
              <a:rPr lang="en-US" sz="1600" dirty="0" smtClean="0">
                <a:solidFill>
                  <a:srgbClr val="002060"/>
                </a:solidFill>
                <a:ea typeface="ＭＳ Ｐゴシック" pitchFamily="34" charset="-128"/>
              </a:rPr>
              <a:t>Source: Richter et al., 2001</a:t>
            </a:r>
          </a:p>
          <a:p>
            <a:pPr eaLnBrk="1" hangingPunct="1">
              <a:lnSpc>
                <a:spcPct val="80000"/>
              </a:lnSpc>
              <a:buFont typeface="Wingdings" pitchFamily="2" charset="2"/>
              <a:buNone/>
            </a:pPr>
            <a:endParaRPr lang="en-US" sz="1000" dirty="0" smtClean="0">
              <a:solidFill>
                <a:srgbClr val="002060"/>
              </a:solidFill>
              <a:ea typeface="ＭＳ Ｐゴシック" pitchFamily="34" charset="-128"/>
            </a:endParaRPr>
          </a:p>
          <a:p>
            <a:pPr eaLnBrk="1" hangingPunct="1">
              <a:lnSpc>
                <a:spcPct val="80000"/>
              </a:lnSpc>
            </a:pPr>
            <a:r>
              <a:rPr lang="en-US" sz="2400" dirty="0" smtClean="0">
                <a:solidFill>
                  <a:srgbClr val="002060"/>
                </a:solidFill>
                <a:ea typeface="ＭＳ Ｐゴシック" pitchFamily="34" charset="-128"/>
              </a:rPr>
              <a:t>Tobacco use may increase the pleasure experienced when drinking alcohol</a:t>
            </a:r>
          </a:p>
          <a:p>
            <a:pPr eaLnBrk="1" hangingPunct="1">
              <a:lnSpc>
                <a:spcPct val="80000"/>
              </a:lnSpc>
              <a:buFont typeface="Wingdings" pitchFamily="2" charset="2"/>
              <a:buNone/>
            </a:pPr>
            <a:r>
              <a:rPr lang="en-US" sz="1600" dirty="0" smtClean="0">
                <a:solidFill>
                  <a:srgbClr val="002060"/>
                </a:solidFill>
                <a:ea typeface="ＭＳ Ｐゴシック" pitchFamily="34" charset="-128"/>
              </a:rPr>
              <a:t>Source:  US DHHS NIDA Alcohol Alert, 2007</a:t>
            </a:r>
          </a:p>
          <a:p>
            <a:pPr eaLnBrk="1" hangingPunct="1">
              <a:lnSpc>
                <a:spcPct val="80000"/>
              </a:lnSpc>
              <a:buFont typeface="Wingdings" pitchFamily="2" charset="2"/>
              <a:buNone/>
            </a:pPr>
            <a:endParaRPr lang="en-US" sz="1000" dirty="0" smtClean="0">
              <a:solidFill>
                <a:srgbClr val="002060"/>
              </a:solidFill>
              <a:ea typeface="ＭＳ Ｐゴシック" pitchFamily="34" charset="-128"/>
            </a:endParaRPr>
          </a:p>
          <a:p>
            <a:pPr eaLnBrk="1" hangingPunct="1">
              <a:lnSpc>
                <a:spcPct val="80000"/>
              </a:lnSpc>
            </a:pPr>
            <a:r>
              <a:rPr lang="en-US" sz="2400" dirty="0" smtClean="0">
                <a:solidFill>
                  <a:srgbClr val="002060"/>
                </a:solidFill>
                <a:ea typeface="ＭＳ Ｐゴシック" pitchFamily="34" charset="-128"/>
              </a:rPr>
              <a:t>Heavy smoking may contribute to increased use of cocaine and heroin</a:t>
            </a:r>
          </a:p>
          <a:p>
            <a:pPr eaLnBrk="1" hangingPunct="1">
              <a:lnSpc>
                <a:spcPct val="80000"/>
              </a:lnSpc>
              <a:buFont typeface="Wingdings" pitchFamily="2" charset="2"/>
              <a:buNone/>
            </a:pPr>
            <a:r>
              <a:rPr lang="en-US" sz="1600" dirty="0" smtClean="0">
                <a:solidFill>
                  <a:srgbClr val="002060"/>
                </a:solidFill>
                <a:ea typeface="ＭＳ Ｐゴシック" pitchFamily="34" charset="-128"/>
              </a:rPr>
              <a:t>Source: US DHHS NIDA Notes, 2000</a:t>
            </a:r>
          </a:p>
          <a:p>
            <a:pPr eaLnBrk="1" hangingPunct="1">
              <a:lnSpc>
                <a:spcPct val="80000"/>
              </a:lnSpc>
              <a:buFont typeface="Wingdings" pitchFamily="2" charset="2"/>
              <a:buNone/>
            </a:pPr>
            <a:endParaRPr lang="en-US" sz="1000" dirty="0" smtClean="0">
              <a:solidFill>
                <a:srgbClr val="002060"/>
              </a:solidFill>
              <a:ea typeface="ＭＳ Ｐゴシック" pitchFamily="34" charset="-128"/>
            </a:endParaRPr>
          </a:p>
          <a:p>
            <a:pPr eaLnBrk="1" hangingPunct="1">
              <a:lnSpc>
                <a:spcPct val="80000"/>
              </a:lnSpc>
            </a:pPr>
            <a:r>
              <a:rPr lang="en-US" sz="2400" dirty="0" smtClean="0">
                <a:solidFill>
                  <a:srgbClr val="002060"/>
                </a:solidFill>
                <a:ea typeface="ＭＳ Ｐゴシック" pitchFamily="34" charset="-128"/>
              </a:rPr>
              <a:t>Heavy smokers have other, more severe addictions than non-smokers and moderate smokers</a:t>
            </a:r>
          </a:p>
          <a:p>
            <a:pPr eaLnBrk="1" hangingPunct="1">
              <a:lnSpc>
                <a:spcPct val="80000"/>
              </a:lnSpc>
              <a:buFont typeface="Wingdings" pitchFamily="2" charset="2"/>
              <a:buNone/>
            </a:pPr>
            <a:r>
              <a:rPr lang="en-US" sz="1600" dirty="0" smtClean="0">
                <a:solidFill>
                  <a:srgbClr val="002060"/>
                </a:solidFill>
                <a:ea typeface="ＭＳ Ｐゴシック" pitchFamily="34" charset="-128"/>
              </a:rPr>
              <a:t>Source: Marks et al., 1997; </a:t>
            </a:r>
            <a:r>
              <a:rPr lang="en-US" sz="1600" dirty="0" err="1" smtClean="0">
                <a:solidFill>
                  <a:srgbClr val="002060"/>
                </a:solidFill>
                <a:ea typeface="ＭＳ Ｐゴシック" pitchFamily="34" charset="-128"/>
              </a:rPr>
              <a:t>Krejci</a:t>
            </a:r>
            <a:r>
              <a:rPr lang="en-US" sz="1600" dirty="0" smtClean="0">
                <a:solidFill>
                  <a:srgbClr val="002060"/>
                </a:solidFill>
                <a:ea typeface="ＭＳ Ｐゴシック" pitchFamily="34" charset="-128"/>
              </a:rPr>
              <a:t>, Steinberg, and </a:t>
            </a:r>
            <a:r>
              <a:rPr lang="en-US" sz="1600" dirty="0" err="1" smtClean="0">
                <a:solidFill>
                  <a:srgbClr val="002060"/>
                </a:solidFill>
                <a:ea typeface="ＭＳ Ｐゴシック" pitchFamily="34" charset="-128"/>
              </a:rPr>
              <a:t>Ziedonis</a:t>
            </a:r>
            <a:r>
              <a:rPr lang="en-US" sz="1600" dirty="0" smtClean="0">
                <a:solidFill>
                  <a:srgbClr val="002060"/>
                </a:solidFill>
                <a:ea typeface="ＭＳ Ｐゴシック" pitchFamily="34" charset="-128"/>
              </a:rPr>
              <a:t>; 2003</a:t>
            </a:r>
          </a:p>
          <a:p>
            <a:pPr eaLnBrk="1" hangingPunct="1">
              <a:lnSpc>
                <a:spcPct val="80000"/>
              </a:lnSpc>
              <a:buFont typeface="Wingdings" pitchFamily="2" charset="2"/>
              <a:buNone/>
            </a:pPr>
            <a:endParaRPr lang="en-US" sz="1000" dirty="0" smtClean="0">
              <a:ea typeface="ＭＳ Ｐゴシック" pitchFamily="34" charset="-128"/>
            </a:endParaRPr>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A8986A2-2230-4427-B004-4905B2D458B4}" type="slidenum">
              <a:rPr lang="en-US">
                <a:solidFill>
                  <a:srgbClr val="045C75"/>
                </a:solidFill>
              </a:rPr>
              <a:pPr eaLnBrk="1" hangingPunct="1"/>
              <a:t>19</a:t>
            </a:fld>
            <a:endParaRPr lang="en-US">
              <a:solidFill>
                <a:srgbClr val="045C75"/>
              </a:solidFill>
            </a:endParaRPr>
          </a:p>
        </p:txBody>
      </p:sp>
    </p:spTree>
    <p:extLst>
      <p:ext uri="{BB962C8B-B14F-4D97-AF65-F5344CB8AC3E}">
        <p14:creationId xmlns:p14="http://schemas.microsoft.com/office/powerpoint/2010/main" val="219904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Mental Health, Addiction and Tobacco Treatment</a:t>
            </a:r>
          </a:p>
          <a:p>
            <a:r>
              <a:rPr lang="en-US" dirty="0" smtClean="0"/>
              <a:t>Cessation Resources</a:t>
            </a:r>
            <a:endParaRPr lang="en-US" dirty="0"/>
          </a:p>
        </p:txBody>
      </p:sp>
      <p:pic>
        <p:nvPicPr>
          <p:cNvPr id="6146" name="Picture 2" descr="C:\Users\mmeriwether\Desktop\facebook\used fb\warh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19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1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fontScale="90000"/>
          </a:bodyPr>
          <a:lstStyle/>
          <a:p>
            <a:r>
              <a:rPr lang="en-US" b="1" dirty="0" smtClean="0">
                <a:solidFill>
                  <a:srgbClr val="002060"/>
                </a:solidFill>
              </a:rPr>
              <a:t>Tobacco and </a:t>
            </a:r>
            <a:br>
              <a:rPr lang="en-US" b="1" dirty="0" smtClean="0">
                <a:solidFill>
                  <a:srgbClr val="002060"/>
                </a:solidFill>
              </a:rPr>
            </a:br>
            <a:r>
              <a:rPr lang="en-US" b="1" dirty="0" smtClean="0">
                <a:solidFill>
                  <a:srgbClr val="002060"/>
                </a:solidFill>
              </a:rPr>
              <a:t>Addiction Treatment</a:t>
            </a:r>
            <a:endParaRPr lang="en-US" b="1" dirty="0">
              <a:solidFill>
                <a:srgbClr val="002060"/>
              </a:solidFill>
            </a:endParaRPr>
          </a:p>
        </p:txBody>
      </p:sp>
      <p:sp>
        <p:nvSpPr>
          <p:cNvPr id="3" name="Content Placeholder 2"/>
          <p:cNvSpPr>
            <a:spLocks noGrp="1"/>
          </p:cNvSpPr>
          <p:nvPr>
            <p:ph idx="1"/>
          </p:nvPr>
        </p:nvSpPr>
        <p:spPr>
          <a:xfrm>
            <a:off x="457200" y="1447800"/>
            <a:ext cx="7620000" cy="4953000"/>
          </a:xfrm>
        </p:spPr>
        <p:txBody>
          <a:bodyPr>
            <a:normAutofit/>
          </a:bodyPr>
          <a:lstStyle/>
          <a:p>
            <a:pPr lvl="0" eaLnBrk="1" fontAlgn="auto" hangingPunct="1">
              <a:spcAft>
                <a:spcPts val="0"/>
              </a:spcAft>
              <a:buClr>
                <a:srgbClr val="93A299"/>
              </a:buClr>
              <a:buSzPct val="85000"/>
              <a:buFont typeface="Wingdings" pitchFamily="2" charset="2"/>
              <a:buChar char="§"/>
            </a:pPr>
            <a:r>
              <a:rPr lang="en-US" sz="2400" b="1" kern="1200" dirty="0" smtClean="0">
                <a:solidFill>
                  <a:srgbClr val="002060"/>
                </a:solidFill>
                <a:effectLst/>
                <a:latin typeface="+mj-lt"/>
              </a:rPr>
              <a:t>Co-founders </a:t>
            </a:r>
            <a:r>
              <a:rPr lang="en-US" sz="2400" b="1" kern="1200" dirty="0">
                <a:solidFill>
                  <a:srgbClr val="002060"/>
                </a:solidFill>
                <a:effectLst/>
                <a:latin typeface="+mj-lt"/>
              </a:rPr>
              <a:t>of AA, Dr. Bob and Bill W</a:t>
            </a:r>
            <a:r>
              <a:rPr lang="en-US" sz="2400" b="1" kern="1200" dirty="0" smtClean="0">
                <a:solidFill>
                  <a:srgbClr val="002060"/>
                </a:solidFill>
                <a:effectLst/>
                <a:latin typeface="+mj-lt"/>
              </a:rPr>
              <a:t>., </a:t>
            </a:r>
            <a:r>
              <a:rPr lang="en-US" sz="2400" b="1" kern="1200" dirty="0">
                <a:solidFill>
                  <a:srgbClr val="002060"/>
                </a:solidFill>
                <a:effectLst/>
                <a:latin typeface="+mj-lt"/>
              </a:rPr>
              <a:t>died of tobacco related diseases</a:t>
            </a:r>
          </a:p>
          <a:p>
            <a:pPr marL="0" indent="0">
              <a:buNone/>
            </a:pPr>
            <a:endParaRPr lang="en-US" sz="1400" dirty="0" smtClean="0">
              <a:solidFill>
                <a:srgbClr val="002060"/>
              </a:solidFill>
            </a:endParaRPr>
          </a:p>
          <a:p>
            <a:pPr lvl="0">
              <a:buClr>
                <a:srgbClr val="93A299"/>
              </a:buClr>
            </a:pPr>
            <a:r>
              <a:rPr lang="en-US" dirty="0">
                <a:solidFill>
                  <a:srgbClr val="002060"/>
                </a:solidFill>
              </a:rPr>
              <a:t>Most states </a:t>
            </a:r>
            <a:r>
              <a:rPr lang="en-US" dirty="0" smtClean="0">
                <a:solidFill>
                  <a:srgbClr val="002060"/>
                </a:solidFill>
              </a:rPr>
              <a:t>exempt addiction </a:t>
            </a:r>
            <a:r>
              <a:rPr lang="en-US" dirty="0">
                <a:solidFill>
                  <a:srgbClr val="002060"/>
                </a:solidFill>
              </a:rPr>
              <a:t>treatment settings when regulating smoking in the </a:t>
            </a:r>
            <a:r>
              <a:rPr lang="en-US" dirty="0" smtClean="0">
                <a:solidFill>
                  <a:srgbClr val="002060"/>
                </a:solidFill>
              </a:rPr>
              <a:t>workplace</a:t>
            </a:r>
          </a:p>
          <a:p>
            <a:pPr marL="114300" lvl="0" indent="0">
              <a:buClr>
                <a:srgbClr val="93A299"/>
              </a:buClr>
              <a:buNone/>
            </a:pPr>
            <a:endParaRPr lang="en-US" dirty="0" smtClean="0">
              <a:solidFill>
                <a:srgbClr val="002060"/>
              </a:solidFill>
            </a:endParaRPr>
          </a:p>
          <a:p>
            <a:pPr indent="-342900"/>
            <a:r>
              <a:rPr lang="en-US" dirty="0" smtClean="0">
                <a:solidFill>
                  <a:srgbClr val="002060"/>
                </a:solidFill>
              </a:rPr>
              <a:t>Unintended consequences of SA Treatment:</a:t>
            </a:r>
          </a:p>
          <a:p>
            <a:pPr marL="640080" lvl="2" indent="0">
              <a:spcBef>
                <a:spcPts val="0"/>
              </a:spcBef>
              <a:buClr>
                <a:srgbClr val="93A299"/>
              </a:buClr>
              <a:buNone/>
            </a:pPr>
            <a:r>
              <a:rPr lang="en-US" sz="2000" dirty="0" smtClean="0">
                <a:solidFill>
                  <a:srgbClr val="002060"/>
                </a:solidFill>
              </a:rPr>
              <a:t>Usually </a:t>
            </a:r>
            <a:r>
              <a:rPr lang="en-US" sz="2000" dirty="0">
                <a:solidFill>
                  <a:srgbClr val="002060"/>
                </a:solidFill>
              </a:rPr>
              <a:t>if a person has not started smoking by age 20, </a:t>
            </a:r>
            <a:r>
              <a:rPr lang="en-US" sz="2000" dirty="0" smtClean="0">
                <a:solidFill>
                  <a:srgbClr val="002060"/>
                </a:solidFill>
              </a:rPr>
              <a:t>it’s unlikely </a:t>
            </a:r>
            <a:r>
              <a:rPr lang="en-US" sz="2000" dirty="0">
                <a:solidFill>
                  <a:srgbClr val="002060"/>
                </a:solidFill>
              </a:rPr>
              <a:t>that they will ever smoke. </a:t>
            </a:r>
            <a:r>
              <a:rPr lang="en-US" sz="2000" dirty="0" smtClean="0">
                <a:solidFill>
                  <a:srgbClr val="002060"/>
                </a:solidFill>
              </a:rPr>
              <a:t>But </a:t>
            </a:r>
            <a:r>
              <a:rPr lang="en-US" sz="2000" dirty="0">
                <a:solidFill>
                  <a:srgbClr val="002060"/>
                </a:solidFill>
              </a:rPr>
              <a:t>a significant number of </a:t>
            </a:r>
            <a:r>
              <a:rPr lang="en-US" sz="2000" dirty="0" smtClean="0">
                <a:solidFill>
                  <a:srgbClr val="002060"/>
                </a:solidFill>
              </a:rPr>
              <a:t>adult substance abusers </a:t>
            </a:r>
            <a:r>
              <a:rPr lang="en-US" sz="2000" dirty="0">
                <a:solidFill>
                  <a:srgbClr val="002060"/>
                </a:solidFill>
              </a:rPr>
              <a:t>start smoking </a:t>
            </a:r>
            <a:r>
              <a:rPr lang="en-US" sz="2000" dirty="0" smtClean="0">
                <a:solidFill>
                  <a:srgbClr val="002060"/>
                </a:solidFill>
              </a:rPr>
              <a:t>in treatment </a:t>
            </a:r>
            <a:r>
              <a:rPr lang="en-US" sz="1600" dirty="0">
                <a:solidFill>
                  <a:srgbClr val="002060"/>
                </a:solidFill>
              </a:rPr>
              <a:t>(Friend &amp; Pagano, 2004</a:t>
            </a:r>
            <a:r>
              <a:rPr lang="en-US" sz="1600" dirty="0" smtClean="0">
                <a:solidFill>
                  <a:srgbClr val="002060"/>
                </a:solidFill>
              </a:rPr>
              <a:t>)</a:t>
            </a:r>
            <a:endParaRPr lang="en-US" sz="1600" dirty="0">
              <a:solidFill>
                <a:srgbClr val="002060"/>
              </a:solidFill>
            </a:endParaRPr>
          </a:p>
          <a:p>
            <a:endParaRPr lang="en-US" dirty="0"/>
          </a:p>
        </p:txBody>
      </p:sp>
      <p:pic>
        <p:nvPicPr>
          <p:cNvPr id="4" name="Picture 5" descr="bd07565_"/>
          <p:cNvPicPr>
            <a:picLocks noChangeAspect="1" noChangeArrowheads="1"/>
          </p:cNvPicPr>
          <p:nvPr/>
        </p:nvPicPr>
        <p:blipFill>
          <a:blip r:embed="rId3" cstate="print"/>
          <a:srcRect/>
          <a:stretch>
            <a:fillRect/>
          </a:stretch>
        </p:blipFill>
        <p:spPr bwMode="auto">
          <a:xfrm>
            <a:off x="5998029" y="5029199"/>
            <a:ext cx="1981200" cy="1717675"/>
          </a:xfrm>
          <a:prstGeom prst="rect">
            <a:avLst/>
          </a:prstGeom>
          <a:noFill/>
          <a:ln w="9525">
            <a:noFill/>
            <a:miter lim="800000"/>
            <a:headEnd/>
            <a:tailEnd/>
          </a:ln>
        </p:spPr>
      </p:pic>
    </p:spTree>
    <p:extLst>
      <p:ext uri="{BB962C8B-B14F-4D97-AF65-F5344CB8AC3E}">
        <p14:creationId xmlns:p14="http://schemas.microsoft.com/office/powerpoint/2010/main" val="217259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normAutofit/>
          </a:bodyPr>
          <a:lstStyle/>
          <a:p>
            <a:r>
              <a:rPr lang="en-US" b="1" dirty="0" smtClean="0">
                <a:solidFill>
                  <a:srgbClr val="002060"/>
                </a:solidFill>
              </a:rPr>
              <a:t>Key </a:t>
            </a:r>
            <a:r>
              <a:rPr lang="en-US" b="1" dirty="0">
                <a:solidFill>
                  <a:srgbClr val="002060"/>
                </a:solidFill>
              </a:rPr>
              <a:t>Messages </a:t>
            </a:r>
            <a:r>
              <a:rPr lang="en-US" b="1" dirty="0" smtClean="0">
                <a:solidFill>
                  <a:srgbClr val="002060"/>
                </a:solidFill>
              </a:rPr>
              <a:t>in SA</a:t>
            </a:r>
            <a:endParaRPr lang="en-US" b="1" dirty="0">
              <a:solidFill>
                <a:srgbClr val="002060"/>
              </a:solidFill>
            </a:endParaRPr>
          </a:p>
        </p:txBody>
      </p:sp>
      <p:sp>
        <p:nvSpPr>
          <p:cNvPr id="43013" name="Rectangle 5"/>
          <p:cNvSpPr>
            <a:spLocks noGrp="1" noChangeArrowheads="1"/>
          </p:cNvSpPr>
          <p:nvPr>
            <p:ph idx="1"/>
          </p:nvPr>
        </p:nvSpPr>
        <p:spPr>
          <a:xfrm>
            <a:off x="381000" y="1676400"/>
            <a:ext cx="8229600" cy="4800600"/>
          </a:xfrm>
        </p:spPr>
        <p:txBody>
          <a:bodyPr/>
          <a:lstStyle/>
          <a:p>
            <a:r>
              <a:rPr lang="en-US" sz="2800" dirty="0"/>
              <a:t>High association between smoking, illicit drug use, and alcohol </a:t>
            </a:r>
            <a:r>
              <a:rPr lang="en-US" sz="2800" dirty="0" smtClean="0"/>
              <a:t>use</a:t>
            </a:r>
          </a:p>
          <a:p>
            <a:pPr marL="114300" indent="0">
              <a:buNone/>
            </a:pPr>
            <a:endParaRPr lang="en-US" sz="2800" dirty="0"/>
          </a:p>
          <a:p>
            <a:r>
              <a:rPr lang="en-US" sz="2800" dirty="0" smtClean="0"/>
              <a:t>Tobacco is a gateway drug</a:t>
            </a:r>
          </a:p>
          <a:p>
            <a:pPr marL="114300" indent="0">
              <a:buNone/>
            </a:pPr>
            <a:endParaRPr lang="en-US" sz="2800" dirty="0" smtClean="0"/>
          </a:p>
          <a:p>
            <a:r>
              <a:rPr lang="en-US" sz="2800" dirty="0" smtClean="0"/>
              <a:t>Nearly </a:t>
            </a:r>
            <a:r>
              <a:rPr lang="en-US" sz="2800" dirty="0"/>
              <a:t>50% of </a:t>
            </a:r>
            <a:r>
              <a:rPr lang="en-US" sz="2800" dirty="0" smtClean="0"/>
              <a:t>people in </a:t>
            </a:r>
            <a:r>
              <a:rPr lang="en-US" sz="2800" dirty="0"/>
              <a:t>recovery will die from tobacco-related diseases </a:t>
            </a:r>
            <a:r>
              <a:rPr lang="en-US" sz="1600" dirty="0"/>
              <a:t>(Hughes et al, 2000; Hurt et al., 1996</a:t>
            </a:r>
            <a:r>
              <a:rPr lang="en-US" sz="1600" dirty="0" smtClean="0"/>
              <a:t>)</a:t>
            </a:r>
          </a:p>
          <a:p>
            <a:endParaRPr lang="en-US" sz="1400" dirty="0"/>
          </a:p>
          <a:p>
            <a:endParaRPr lang="en-US" dirty="0"/>
          </a:p>
          <a:p>
            <a:endParaRPr lang="en-US" dirty="0"/>
          </a:p>
        </p:txBody>
      </p:sp>
    </p:spTree>
    <p:extLst>
      <p:ext uri="{BB962C8B-B14F-4D97-AF65-F5344CB8AC3E}">
        <p14:creationId xmlns:p14="http://schemas.microsoft.com/office/powerpoint/2010/main" val="3360125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Cessation</a:t>
            </a:r>
            <a:endParaRPr lang="en-US" dirty="0"/>
          </a:p>
        </p:txBody>
      </p:sp>
      <p:sp>
        <p:nvSpPr>
          <p:cNvPr id="3" name="Content Placeholder 2"/>
          <p:cNvSpPr>
            <a:spLocks noGrp="1"/>
          </p:cNvSpPr>
          <p:nvPr>
            <p:ph idx="1"/>
          </p:nvPr>
        </p:nvSpPr>
        <p:spPr/>
        <p:txBody>
          <a:bodyPr/>
          <a:lstStyle/>
          <a:p>
            <a:r>
              <a:rPr lang="en-US" sz="3200" dirty="0" smtClean="0"/>
              <a:t>Talking points</a:t>
            </a:r>
          </a:p>
          <a:p>
            <a:r>
              <a:rPr lang="en-US" sz="3200" dirty="0" smtClean="0"/>
              <a:t>Challenges</a:t>
            </a:r>
          </a:p>
          <a:p>
            <a:r>
              <a:rPr lang="en-US" sz="3200" dirty="0" smtClean="0"/>
              <a:t>Resources</a:t>
            </a:r>
          </a:p>
          <a:p>
            <a:endParaRPr lang="en-US" dirty="0" smtClean="0"/>
          </a:p>
          <a:p>
            <a:endParaRPr lang="en-US" dirty="0" smtClean="0"/>
          </a:p>
        </p:txBody>
      </p:sp>
    </p:spTree>
    <p:extLst>
      <p:ext uri="{BB962C8B-B14F-4D97-AF65-F5344CB8AC3E}">
        <p14:creationId xmlns:p14="http://schemas.microsoft.com/office/powerpoint/2010/main" val="359626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274638"/>
            <a:ext cx="8229600" cy="1143000"/>
          </a:xfrm>
        </p:spPr>
        <p:txBody>
          <a:bodyPr>
            <a:normAutofit/>
          </a:bodyPr>
          <a:lstStyle/>
          <a:p>
            <a:pPr algn="ctr" eaLnBrk="1" hangingPunct="1"/>
            <a:r>
              <a:rPr lang="en-US" sz="3200" dirty="0" smtClean="0"/>
              <a:t>TALK to COMMUNITY PROFESSIONALS about the IMPORTANCE of SMOKING CESSATION</a:t>
            </a:r>
          </a:p>
        </p:txBody>
      </p:sp>
      <p:sp>
        <p:nvSpPr>
          <p:cNvPr id="92163" name="Rectangle 3"/>
          <p:cNvSpPr>
            <a:spLocks noGrp="1" noChangeArrowheads="1"/>
          </p:cNvSpPr>
          <p:nvPr>
            <p:ph type="body" idx="4294967295"/>
          </p:nvPr>
        </p:nvSpPr>
        <p:spPr>
          <a:xfrm>
            <a:off x="457200" y="2133600"/>
            <a:ext cx="7848600" cy="4724400"/>
          </a:xfrm>
        </p:spPr>
        <p:txBody>
          <a:bodyPr/>
          <a:lstStyle/>
          <a:p>
            <a:pPr eaLnBrk="1" hangingPunct="1">
              <a:lnSpc>
                <a:spcPct val="90000"/>
              </a:lnSpc>
            </a:pPr>
            <a:r>
              <a:rPr lang="en-US" sz="2400" dirty="0" smtClean="0"/>
              <a:t>Get buy-in from providers and administrators</a:t>
            </a:r>
          </a:p>
          <a:p>
            <a:pPr lvl="1" eaLnBrk="1" hangingPunct="1">
              <a:lnSpc>
                <a:spcPct val="90000"/>
              </a:lnSpc>
            </a:pPr>
            <a:r>
              <a:rPr lang="en-US" sz="2400" dirty="0" smtClean="0"/>
              <a:t>“We need support from those who lead us.”</a:t>
            </a:r>
          </a:p>
          <a:p>
            <a:pPr lvl="1" eaLnBrk="1" hangingPunct="1">
              <a:lnSpc>
                <a:spcPct val="90000"/>
              </a:lnSpc>
            </a:pPr>
            <a:r>
              <a:rPr lang="en-US" sz="2400" dirty="0" smtClean="0"/>
              <a:t>Discuss health and cost benefits</a:t>
            </a:r>
          </a:p>
          <a:p>
            <a:pPr eaLnBrk="1" hangingPunct="1">
              <a:lnSpc>
                <a:spcPct val="90000"/>
              </a:lnSpc>
            </a:pPr>
            <a:r>
              <a:rPr lang="en-US" sz="2400" dirty="0" smtClean="0"/>
              <a:t>Promote tobacco-free environments</a:t>
            </a:r>
          </a:p>
          <a:p>
            <a:pPr lvl="1" eaLnBrk="1" hangingPunct="1">
              <a:lnSpc>
                <a:spcPct val="90000"/>
              </a:lnSpc>
            </a:pPr>
            <a:r>
              <a:rPr lang="en-US" sz="2400" dirty="0" smtClean="0"/>
              <a:t>Policies support an environment for quitting</a:t>
            </a:r>
          </a:p>
          <a:p>
            <a:pPr eaLnBrk="1" hangingPunct="1">
              <a:lnSpc>
                <a:spcPct val="90000"/>
              </a:lnSpc>
            </a:pPr>
            <a:r>
              <a:rPr lang="en-US" sz="2400" dirty="0" smtClean="0"/>
              <a:t>Encourage the development of support groups for smoking cessation </a:t>
            </a:r>
          </a:p>
        </p:txBody>
      </p:sp>
    </p:spTree>
    <p:extLst>
      <p:ext uri="{BB962C8B-B14F-4D97-AF65-F5344CB8AC3E}">
        <p14:creationId xmlns:p14="http://schemas.microsoft.com/office/powerpoint/2010/main" val="785431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76200" y="617538"/>
            <a:ext cx="8524875" cy="1143000"/>
          </a:xfrm>
          <a:noFill/>
        </p:spPr>
        <p:txBody>
          <a:bodyPr>
            <a:normAutofit fontScale="90000"/>
          </a:bodyPr>
          <a:lstStyle/>
          <a:p>
            <a:pPr eaLnBrk="1" hangingPunct="1"/>
            <a:r>
              <a:rPr lang="en-US" sz="4000" dirty="0" smtClean="0"/>
              <a:t>ADVICE IMPROVES CHANCES of QUITTING</a:t>
            </a:r>
          </a:p>
        </p:txBody>
      </p:sp>
      <p:sp>
        <p:nvSpPr>
          <p:cNvPr id="70659" name="Text Box 4"/>
          <p:cNvSpPr txBox="1">
            <a:spLocks noChangeArrowheads="1"/>
          </p:cNvSpPr>
          <p:nvPr/>
        </p:nvSpPr>
        <p:spPr bwMode="auto">
          <a:xfrm>
            <a:off x="488950" y="6308725"/>
            <a:ext cx="865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eaLnBrk="1" hangingPunct="1">
              <a:buClr>
                <a:schemeClr val="tx1"/>
              </a:buClr>
              <a:buSzPct val="60000"/>
              <a:buFont typeface="Wingdings" pitchFamily="2" charset="2"/>
              <a:buNone/>
            </a:pPr>
            <a:r>
              <a:rPr lang="en-US" sz="1400">
                <a:solidFill>
                  <a:schemeClr val="tx2"/>
                </a:solidFill>
              </a:rPr>
              <a:t>Fiore et al. (2008). </a:t>
            </a:r>
            <a:r>
              <a:rPr lang="en-US" sz="1400" i="1">
                <a:solidFill>
                  <a:schemeClr val="tx2"/>
                </a:solidFill>
              </a:rPr>
              <a:t>Treating Tobacco Use and Dependence: 2008 Update.</a:t>
            </a:r>
            <a:r>
              <a:rPr lang="en-US" sz="1400">
                <a:solidFill>
                  <a:schemeClr val="tx2"/>
                </a:solidFill>
              </a:rPr>
              <a:t> </a:t>
            </a:r>
          </a:p>
          <a:p>
            <a:pPr algn="r" eaLnBrk="1" hangingPunct="1">
              <a:buClr>
                <a:schemeClr val="tx1"/>
              </a:buClr>
              <a:buSzPct val="60000"/>
              <a:buFont typeface="Wingdings" pitchFamily="2" charset="2"/>
              <a:buNone/>
            </a:pPr>
            <a:r>
              <a:rPr lang="en-US" sz="1400">
                <a:solidFill>
                  <a:schemeClr val="tx2"/>
                </a:solidFill>
              </a:rPr>
              <a:t>  Rockville, MD: USDHHS, PHS.</a:t>
            </a:r>
            <a:r>
              <a:rPr lang="en-US" sz="1600">
                <a:solidFill>
                  <a:schemeClr val="tx2"/>
                </a:solidFill>
              </a:rPr>
              <a:t> </a:t>
            </a:r>
          </a:p>
        </p:txBody>
      </p:sp>
      <p:graphicFrame>
        <p:nvGraphicFramePr>
          <p:cNvPr id="70660" name="Object 0"/>
          <p:cNvGraphicFramePr>
            <a:graphicFrameLocks noChangeAspect="1"/>
          </p:cNvGraphicFramePr>
          <p:nvPr/>
        </p:nvGraphicFramePr>
        <p:xfrm>
          <a:off x="336550" y="1758950"/>
          <a:ext cx="9501188" cy="4549775"/>
        </p:xfrm>
        <a:graphic>
          <a:graphicData uri="http://schemas.openxmlformats.org/presentationml/2006/ole">
            <mc:AlternateContent xmlns:mc="http://schemas.openxmlformats.org/markup-compatibility/2006">
              <mc:Choice xmlns:v="urn:schemas-microsoft-com:vml" Requires="v">
                <p:oleObj spid="_x0000_s2141" name="Chart" r:id="rId4" imgW="7480300" imgH="3403600" progId="MSGraph.Chart.8">
                  <p:embed/>
                </p:oleObj>
              </mc:Choice>
              <mc:Fallback>
                <p:oleObj name="Chart" r:id="rId4" imgW="7480300" imgH="3403600" progId="MSGraph.Chart.8">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1758950"/>
                        <a:ext cx="9501188" cy="4549775"/>
                      </a:xfrm>
                      <a:prstGeom prst="rect">
                        <a:avLst/>
                      </a:prstGeom>
                      <a:noFill/>
                      <a:effectLst/>
                      <a:extLst>
                        <a:ext uri="{909E8E84-426E-40DD-AFC4-6F175D3DCCD1}">
                          <a14:hiddenFill xmlns:a14="http://schemas.microsoft.com/office/drawing/2010/main">
                            <a:solidFill>
                              <a:srgbClr val="00E4A8"/>
                            </a:solidFill>
                          </a14:hiddenFill>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70661" name="Text Box 6"/>
          <p:cNvSpPr txBox="1">
            <a:spLocks noChangeArrowheads="1"/>
          </p:cNvSpPr>
          <p:nvPr/>
        </p:nvSpPr>
        <p:spPr bwMode="auto">
          <a:xfrm>
            <a:off x="2003425" y="4260850"/>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2400" b="1">
                <a:solidFill>
                  <a:schemeClr val="bg1"/>
                </a:solidFill>
                <a:latin typeface="Tahoma" pitchFamily="34" charset="0"/>
              </a:rPr>
              <a:t>1.0</a:t>
            </a:r>
          </a:p>
        </p:txBody>
      </p:sp>
      <p:sp>
        <p:nvSpPr>
          <p:cNvPr id="70662" name="Text Box 7"/>
          <p:cNvSpPr txBox="1">
            <a:spLocks noChangeArrowheads="1"/>
          </p:cNvSpPr>
          <p:nvPr/>
        </p:nvSpPr>
        <p:spPr bwMode="auto">
          <a:xfrm>
            <a:off x="3540125" y="417988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2400" b="1">
                <a:solidFill>
                  <a:schemeClr val="bg1"/>
                </a:solidFill>
                <a:latin typeface="Tahoma" pitchFamily="34" charset="0"/>
              </a:rPr>
              <a:t>1.1</a:t>
            </a:r>
            <a:endParaRPr lang="en-US" sz="1800" b="1">
              <a:solidFill>
                <a:schemeClr val="bg1"/>
              </a:solidFill>
              <a:latin typeface="Tahoma" pitchFamily="34" charset="0"/>
            </a:endParaRPr>
          </a:p>
        </p:txBody>
      </p:sp>
      <p:sp>
        <p:nvSpPr>
          <p:cNvPr id="70663" name="Text Box 8"/>
          <p:cNvSpPr txBox="1">
            <a:spLocks noChangeArrowheads="1"/>
          </p:cNvSpPr>
          <p:nvPr/>
        </p:nvSpPr>
        <p:spPr bwMode="auto">
          <a:xfrm>
            <a:off x="5083175" y="3724275"/>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2400" b="1">
                <a:solidFill>
                  <a:schemeClr val="bg1"/>
                </a:solidFill>
                <a:latin typeface="Tahoma" pitchFamily="34" charset="0"/>
              </a:rPr>
              <a:t>1.7</a:t>
            </a:r>
            <a:endParaRPr lang="en-US" sz="1800" b="1">
              <a:solidFill>
                <a:schemeClr val="bg1"/>
              </a:solidFill>
              <a:latin typeface="Tahoma" pitchFamily="34" charset="0"/>
            </a:endParaRPr>
          </a:p>
        </p:txBody>
      </p:sp>
      <p:sp>
        <p:nvSpPr>
          <p:cNvPr id="70664" name="Text Box 9"/>
          <p:cNvSpPr txBox="1">
            <a:spLocks noChangeArrowheads="1"/>
          </p:cNvSpPr>
          <p:nvPr/>
        </p:nvSpPr>
        <p:spPr bwMode="auto">
          <a:xfrm>
            <a:off x="6562725" y="339883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2400" b="1">
                <a:solidFill>
                  <a:schemeClr val="bg1"/>
                </a:solidFill>
                <a:latin typeface="Tahoma" pitchFamily="34" charset="0"/>
              </a:rPr>
              <a:t>2.2</a:t>
            </a:r>
            <a:endParaRPr lang="en-US" sz="1800" b="1">
              <a:solidFill>
                <a:schemeClr val="bg1"/>
              </a:solidFill>
              <a:latin typeface="Tahoma" pitchFamily="34" charset="0"/>
            </a:endParaRPr>
          </a:p>
        </p:txBody>
      </p:sp>
      <p:sp>
        <p:nvSpPr>
          <p:cNvPr id="70665" name="Text Box 10"/>
          <p:cNvSpPr txBox="1">
            <a:spLocks noChangeArrowheads="1"/>
          </p:cNvSpPr>
          <p:nvPr/>
        </p:nvSpPr>
        <p:spPr bwMode="auto">
          <a:xfrm>
            <a:off x="1631950" y="2449513"/>
            <a:ext cx="1649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i="1">
                <a:latin typeface="Tahoma" pitchFamily="34" charset="0"/>
              </a:rPr>
              <a:t>n </a:t>
            </a:r>
            <a:r>
              <a:rPr lang="en-US" sz="1800">
                <a:latin typeface="Tahoma" pitchFamily="34" charset="0"/>
              </a:rPr>
              <a:t>= 29 studies</a:t>
            </a:r>
            <a:endParaRPr lang="en-US" sz="1800" i="1">
              <a:latin typeface="Tahoma" pitchFamily="34" charset="0"/>
            </a:endParaRPr>
          </a:p>
        </p:txBody>
      </p:sp>
      <p:sp>
        <p:nvSpPr>
          <p:cNvPr id="70666" name="Text Box 11"/>
          <p:cNvSpPr txBox="1">
            <a:spLocks noChangeArrowheads="1"/>
          </p:cNvSpPr>
          <p:nvPr/>
        </p:nvSpPr>
        <p:spPr bwMode="auto">
          <a:xfrm>
            <a:off x="3629025" y="1916113"/>
            <a:ext cx="4972050" cy="1136650"/>
          </a:xfrm>
          <a:prstGeom prst="rect">
            <a:avLst/>
          </a:prstGeom>
          <a:solidFill>
            <a:srgbClr val="EAEAEA"/>
          </a:solidFill>
          <a:ln w="9525" algn="ctr">
            <a:solidFill>
              <a:schemeClr val="tx1"/>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30000"/>
              </a:spcBef>
            </a:pPr>
            <a:r>
              <a:rPr lang="en-US" sz="1700"/>
              <a:t>Compared to people who smoke who do not get help from a clinician, those who get help are 1.7</a:t>
            </a:r>
            <a:r>
              <a:rPr lang="en-US" sz="1700">
                <a:cs typeface="Arial" charset="0"/>
              </a:rPr>
              <a:t>–</a:t>
            </a:r>
            <a:r>
              <a:rPr lang="en-US" sz="1700"/>
              <a:t>2.2 times as likely to successfully quit for 5 or more months.</a:t>
            </a:r>
          </a:p>
        </p:txBody>
      </p:sp>
    </p:spTree>
    <p:extLst>
      <p:ext uri="{BB962C8B-B14F-4D97-AF65-F5344CB8AC3E}">
        <p14:creationId xmlns:p14="http://schemas.microsoft.com/office/powerpoint/2010/main" val="201898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0" y="274638"/>
            <a:ext cx="8229600" cy="1143000"/>
          </a:xfrm>
        </p:spPr>
        <p:txBody>
          <a:bodyPr/>
          <a:lstStyle/>
          <a:p>
            <a:pPr eaLnBrk="1" hangingPunct="1"/>
            <a:r>
              <a:rPr lang="en-US" smtClean="0"/>
              <a:t>STARTING the CONVERSATION</a:t>
            </a:r>
          </a:p>
        </p:txBody>
      </p:sp>
      <p:sp>
        <p:nvSpPr>
          <p:cNvPr id="98307" name="Rectangle 3"/>
          <p:cNvSpPr>
            <a:spLocks noGrp="1" noChangeArrowheads="1"/>
          </p:cNvSpPr>
          <p:nvPr>
            <p:ph type="body" idx="4294967295"/>
          </p:nvPr>
        </p:nvSpPr>
        <p:spPr>
          <a:xfrm>
            <a:off x="-76199" y="1676400"/>
            <a:ext cx="8534400" cy="4800600"/>
          </a:xfrm>
        </p:spPr>
        <p:txBody>
          <a:bodyPr>
            <a:normAutofit/>
          </a:bodyPr>
          <a:lstStyle/>
          <a:p>
            <a:pPr eaLnBrk="1" hangingPunct="1">
              <a:lnSpc>
                <a:spcPct val="90000"/>
              </a:lnSpc>
            </a:pPr>
            <a:r>
              <a:rPr lang="en-US" sz="2400" dirty="0" smtClean="0"/>
              <a:t>Starting to talk to a peer about their smoking is not always easy</a:t>
            </a:r>
          </a:p>
          <a:p>
            <a:pPr eaLnBrk="1" hangingPunct="1">
              <a:lnSpc>
                <a:spcPct val="90000"/>
              </a:lnSpc>
            </a:pPr>
            <a:r>
              <a:rPr lang="en-US" sz="2400" dirty="0" smtClean="0"/>
              <a:t>Remember that people have different feelings about their smoking; some people may want to quit, others may not</a:t>
            </a:r>
          </a:p>
          <a:p>
            <a:pPr marL="114300" indent="0" eaLnBrk="1" hangingPunct="1">
              <a:lnSpc>
                <a:spcPct val="90000"/>
              </a:lnSpc>
              <a:buNone/>
            </a:pPr>
            <a:endParaRPr lang="en-US" sz="2400" dirty="0" smtClean="0"/>
          </a:p>
          <a:p>
            <a:pPr eaLnBrk="1" hangingPunct="1">
              <a:lnSpc>
                <a:spcPct val="90000"/>
              </a:lnSpc>
            </a:pPr>
            <a:r>
              <a:rPr lang="en-US" sz="2400" dirty="0" smtClean="0"/>
              <a:t>How do you start the conversation? A suggestion:</a:t>
            </a:r>
          </a:p>
          <a:p>
            <a:pPr eaLnBrk="1" hangingPunct="1">
              <a:lnSpc>
                <a:spcPct val="90000"/>
              </a:lnSpc>
            </a:pPr>
            <a:endParaRPr lang="en-US" sz="2400" dirty="0" smtClean="0"/>
          </a:p>
          <a:p>
            <a:pPr marL="411480" lvl="1" indent="0" eaLnBrk="1" hangingPunct="1">
              <a:lnSpc>
                <a:spcPct val="90000"/>
              </a:lnSpc>
              <a:buNone/>
            </a:pPr>
            <a:r>
              <a:rPr lang="en-US" sz="1800" dirty="0" smtClean="0"/>
              <a:t>“I want to support you in improving your mental and physical health, and tobacco use can hurt both our physical and our mental health. People who get help are more likely to be successful in quitting smoking.  Do you smoke? If yes, do you want to quit? If you want to quit, I want to support you in the process of becoming </a:t>
            </a:r>
            <a:r>
              <a:rPr lang="en-US" sz="1800" dirty="0" err="1" smtClean="0"/>
              <a:t>smokefree</a:t>
            </a:r>
            <a:r>
              <a:rPr lang="en-US" sz="1800" dirty="0" smtClean="0"/>
              <a:t>. If you are not ready to quit, is it okay if I ask you again sometime in the future about your smoking? “</a:t>
            </a:r>
            <a:endParaRPr lang="en-US" sz="1800" dirty="0" smtClean="0">
              <a:solidFill>
                <a:srgbClr val="6464CC"/>
              </a:solidFill>
            </a:endParaRPr>
          </a:p>
          <a:p>
            <a:pPr lvl="1" eaLnBrk="1" hangingPunct="1">
              <a:lnSpc>
                <a:spcPct val="90000"/>
              </a:lnSpc>
            </a:pPr>
            <a:endParaRPr lang="en-US" sz="1800" dirty="0" smtClean="0">
              <a:solidFill>
                <a:srgbClr val="6464CC"/>
              </a:solidFill>
            </a:endParaRPr>
          </a:p>
        </p:txBody>
      </p:sp>
    </p:spTree>
    <p:extLst>
      <p:ext uri="{BB962C8B-B14F-4D97-AF65-F5344CB8AC3E}">
        <p14:creationId xmlns:p14="http://schemas.microsoft.com/office/powerpoint/2010/main" val="4028499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4294967295"/>
          </p:nvPr>
        </p:nvSpPr>
        <p:spPr>
          <a:xfrm>
            <a:off x="228601" y="1676400"/>
            <a:ext cx="7772400" cy="5181600"/>
          </a:xfrm>
          <a:noFill/>
        </p:spPr>
        <p:txBody>
          <a:bodyPr/>
          <a:lstStyle/>
          <a:p>
            <a:pPr marL="0" indent="0" eaLnBrk="1" hangingPunct="1">
              <a:lnSpc>
                <a:spcPct val="90000"/>
              </a:lnSpc>
              <a:spcBef>
                <a:spcPct val="50000"/>
              </a:spcBef>
              <a:buNone/>
            </a:pPr>
            <a:r>
              <a:rPr lang="en-US" sz="2800" b="1" dirty="0" smtClean="0"/>
              <a:t>People smoke in many situations:</a:t>
            </a:r>
          </a:p>
          <a:p>
            <a:pPr marL="285750" indent="-285750" eaLnBrk="1" hangingPunct="1">
              <a:lnSpc>
                <a:spcPct val="90000"/>
              </a:lnSpc>
              <a:spcBef>
                <a:spcPct val="50000"/>
              </a:spcBef>
            </a:pPr>
            <a:endParaRPr lang="en-US" sz="2000" dirty="0" smtClean="0"/>
          </a:p>
          <a:p>
            <a:pPr marL="285750" indent="-285750" eaLnBrk="1" hangingPunct="1">
              <a:lnSpc>
                <a:spcPct val="90000"/>
              </a:lnSpc>
              <a:spcBef>
                <a:spcPct val="50000"/>
              </a:spcBef>
            </a:pPr>
            <a:endParaRPr lang="en-US" sz="2000" dirty="0" smtClean="0"/>
          </a:p>
          <a:p>
            <a:pPr marL="285750" indent="-285750" eaLnBrk="1" hangingPunct="1">
              <a:lnSpc>
                <a:spcPct val="90000"/>
              </a:lnSpc>
              <a:spcBef>
                <a:spcPct val="50000"/>
              </a:spcBef>
            </a:pPr>
            <a:endParaRPr lang="en-US" sz="2000" dirty="0" smtClean="0"/>
          </a:p>
          <a:p>
            <a:pPr marL="285750" indent="-285750" eaLnBrk="1" hangingPunct="1">
              <a:lnSpc>
                <a:spcPct val="90000"/>
              </a:lnSpc>
              <a:spcBef>
                <a:spcPct val="50000"/>
              </a:spcBef>
            </a:pPr>
            <a:endParaRPr lang="en-US" sz="2000" dirty="0" smtClean="0"/>
          </a:p>
          <a:p>
            <a:pPr marL="285750" indent="-285750" eaLnBrk="1" hangingPunct="1">
              <a:lnSpc>
                <a:spcPct val="90000"/>
              </a:lnSpc>
              <a:spcBef>
                <a:spcPct val="150000"/>
              </a:spcBef>
            </a:pPr>
            <a:r>
              <a:rPr lang="en-US" sz="2400" dirty="0" smtClean="0"/>
              <a:t>Quitting requires </a:t>
            </a:r>
            <a:r>
              <a:rPr lang="en-US" sz="2400" b="1" dirty="0" smtClean="0"/>
              <a:t>coping</a:t>
            </a:r>
            <a:r>
              <a:rPr lang="en-US" sz="2400" dirty="0" smtClean="0"/>
              <a:t> – changing thoughts and behaviors– in these situations</a:t>
            </a:r>
          </a:p>
          <a:p>
            <a:pPr marL="285750" indent="-285750" eaLnBrk="1" hangingPunct="1">
              <a:lnSpc>
                <a:spcPct val="90000"/>
              </a:lnSpc>
              <a:spcBef>
                <a:spcPct val="45000"/>
              </a:spcBef>
            </a:pPr>
            <a:r>
              <a:rPr lang="en-US" sz="2400" dirty="0" smtClean="0"/>
              <a:t>Quitting requires </a:t>
            </a:r>
            <a:r>
              <a:rPr lang="en-US" sz="2400" b="1" dirty="0" smtClean="0"/>
              <a:t>motivation</a:t>
            </a:r>
            <a:r>
              <a:rPr lang="en-US" sz="2400" dirty="0" smtClean="0"/>
              <a:t> – a more positive life outlook and other meaningful reasons to quit</a:t>
            </a:r>
          </a:p>
          <a:p>
            <a:pPr marL="285750" indent="-285750" eaLnBrk="1" hangingPunct="1">
              <a:lnSpc>
                <a:spcPct val="90000"/>
              </a:lnSpc>
              <a:spcBef>
                <a:spcPct val="45000"/>
              </a:spcBef>
            </a:pPr>
            <a:r>
              <a:rPr lang="en-US" sz="2400" dirty="0" smtClean="0"/>
              <a:t>Talking with someone who knows about quitting can help smokers </a:t>
            </a:r>
            <a:r>
              <a:rPr lang="en-US" sz="2400" b="1" dirty="0" smtClean="0"/>
              <a:t>cope</a:t>
            </a:r>
            <a:r>
              <a:rPr lang="en-US" sz="2400" dirty="0" smtClean="0"/>
              <a:t> and get </a:t>
            </a:r>
            <a:r>
              <a:rPr lang="en-US" sz="2400" b="1" dirty="0" smtClean="0"/>
              <a:t>motivated</a:t>
            </a:r>
            <a:r>
              <a:rPr lang="en-US" sz="2400" dirty="0" smtClean="0"/>
              <a:t> to quit</a:t>
            </a:r>
          </a:p>
        </p:txBody>
      </p:sp>
      <p:sp>
        <p:nvSpPr>
          <p:cNvPr id="61445" name="Rectangle 5"/>
          <p:cNvSpPr>
            <a:spLocks noGrp="1" noChangeArrowheads="1"/>
          </p:cNvSpPr>
          <p:nvPr>
            <p:ph type="title" idx="4294967295"/>
          </p:nvPr>
        </p:nvSpPr>
        <p:spPr>
          <a:xfrm>
            <a:off x="838201" y="593725"/>
            <a:ext cx="7543799" cy="1143000"/>
          </a:xfrm>
          <a:noFill/>
        </p:spPr>
        <p:txBody>
          <a:bodyPr>
            <a:normAutofit/>
          </a:bodyPr>
          <a:lstStyle/>
          <a:p>
            <a:pPr eaLnBrk="1" hangingPunct="1"/>
            <a:r>
              <a:rPr lang="en-US" sz="4400" dirty="0" smtClean="0"/>
              <a:t>CHALLENGES of QUITTING </a:t>
            </a:r>
          </a:p>
        </p:txBody>
      </p:sp>
      <p:sp>
        <p:nvSpPr>
          <p:cNvPr id="61443" name="Rectangle 3"/>
          <p:cNvSpPr>
            <a:spLocks noChangeArrowheads="1"/>
          </p:cNvSpPr>
          <p:nvPr/>
        </p:nvSpPr>
        <p:spPr bwMode="auto">
          <a:xfrm>
            <a:off x="228600" y="2398713"/>
            <a:ext cx="5103813"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When drinking coffee</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While driving in the car </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When bored</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While stressed</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While at a bar</a:t>
            </a:r>
          </a:p>
        </p:txBody>
      </p:sp>
      <p:sp>
        <p:nvSpPr>
          <p:cNvPr id="61444" name="Rectangle 4"/>
          <p:cNvSpPr>
            <a:spLocks noChangeArrowheads="1"/>
          </p:cNvSpPr>
          <p:nvPr/>
        </p:nvSpPr>
        <p:spPr bwMode="auto">
          <a:xfrm>
            <a:off x="3124200" y="2322513"/>
            <a:ext cx="53340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After meals</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During breaks at work</a:t>
            </a: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While on the </a:t>
            </a:r>
            <a:r>
              <a:rPr lang="en-US" sz="1800" dirty="0" smtClean="0">
                <a:latin typeface="Tahoma" pitchFamily="34" charset="0"/>
              </a:rPr>
              <a:t>phone</a:t>
            </a:r>
            <a:endParaRPr lang="en-US" sz="1800" dirty="0">
              <a:latin typeface="Tahoma" pitchFamily="34" charset="0"/>
            </a:endParaRPr>
          </a:p>
          <a:p>
            <a:pPr marL="228600" indent="-228600" eaLnBrk="1" hangingPunct="1">
              <a:spcBef>
                <a:spcPct val="20000"/>
              </a:spcBef>
              <a:buClr>
                <a:schemeClr val="hlink"/>
              </a:buClr>
              <a:buSzPct val="60000"/>
              <a:buFont typeface="Wingdings" pitchFamily="2" charset="2"/>
              <a:buChar char="n"/>
            </a:pPr>
            <a:r>
              <a:rPr lang="en-US" sz="1800" dirty="0">
                <a:latin typeface="Tahoma" pitchFamily="34" charset="0"/>
              </a:rPr>
              <a:t>When </a:t>
            </a:r>
            <a:r>
              <a:rPr lang="en-US" sz="1800" dirty="0" smtClean="0">
                <a:latin typeface="Tahoma" pitchFamily="34" charset="0"/>
              </a:rPr>
              <a:t>with </a:t>
            </a:r>
            <a:r>
              <a:rPr lang="en-US" sz="1800" dirty="0">
                <a:latin typeface="Tahoma" pitchFamily="34" charset="0"/>
              </a:rPr>
              <a:t>family or friends who </a:t>
            </a:r>
            <a:r>
              <a:rPr lang="en-US" sz="1800" dirty="0" smtClean="0">
                <a:latin typeface="Tahoma" pitchFamily="34" charset="0"/>
              </a:rPr>
              <a:t>smoke</a:t>
            </a:r>
          </a:p>
          <a:p>
            <a:pPr marL="228600" indent="-228600" eaLnBrk="1" hangingPunct="1">
              <a:spcBef>
                <a:spcPct val="20000"/>
              </a:spcBef>
              <a:buClr>
                <a:schemeClr val="hlink"/>
              </a:buClr>
              <a:buSzPct val="60000"/>
              <a:buFont typeface="Wingdings" pitchFamily="2" charset="2"/>
              <a:buChar char="n"/>
            </a:pPr>
            <a:r>
              <a:rPr lang="en-US" sz="1800" dirty="0" smtClean="0">
                <a:latin typeface="Tahoma" pitchFamily="34" charset="0"/>
              </a:rPr>
              <a:t>While </a:t>
            </a:r>
            <a:r>
              <a:rPr lang="en-US" sz="1800" dirty="0">
                <a:latin typeface="Tahoma" pitchFamily="34" charset="0"/>
              </a:rPr>
              <a:t>drinking </a:t>
            </a:r>
            <a:r>
              <a:rPr lang="en-US" sz="1800" dirty="0" smtClean="0">
                <a:latin typeface="Tahoma" pitchFamily="34" charset="0"/>
              </a:rPr>
              <a:t>or </a:t>
            </a:r>
            <a:r>
              <a:rPr lang="en-US" sz="1800" dirty="0">
                <a:latin typeface="Tahoma" pitchFamily="34" charset="0"/>
              </a:rPr>
              <a:t>using drugs</a:t>
            </a:r>
          </a:p>
        </p:txBody>
      </p:sp>
    </p:spTree>
    <p:extLst>
      <p:ext uri="{BB962C8B-B14F-4D97-AF65-F5344CB8AC3E}">
        <p14:creationId xmlns:p14="http://schemas.microsoft.com/office/powerpoint/2010/main" val="463105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457200"/>
            <a:ext cx="7848600" cy="742950"/>
          </a:xfrm>
        </p:spPr>
        <p:txBody>
          <a:bodyPr>
            <a:normAutofit fontScale="90000"/>
          </a:bodyPr>
          <a:lstStyle/>
          <a:p>
            <a:pPr eaLnBrk="1" hangingPunct="1"/>
            <a:r>
              <a:rPr lang="en-US" b="1" dirty="0" smtClean="0"/>
              <a:t>Why the Focus on Quitlines?</a:t>
            </a:r>
          </a:p>
        </p:txBody>
      </p:sp>
      <p:sp>
        <p:nvSpPr>
          <p:cNvPr id="63491" name="Rectangle 3"/>
          <p:cNvSpPr>
            <a:spLocks noGrp="1" noChangeArrowheads="1"/>
          </p:cNvSpPr>
          <p:nvPr>
            <p:ph sz="quarter" idx="1"/>
          </p:nvPr>
        </p:nvSpPr>
        <p:spPr>
          <a:xfrm>
            <a:off x="457200" y="1295400"/>
            <a:ext cx="8229600" cy="4648200"/>
          </a:xfrm>
        </p:spPr>
        <p:txBody>
          <a:bodyPr/>
          <a:lstStyle/>
          <a:p>
            <a:pPr eaLnBrk="1" hangingPunct="1"/>
            <a:r>
              <a:rPr lang="en-US" dirty="0" smtClean="0"/>
              <a:t>They work--calling a quitline can more than double the chance of successfully quitting</a:t>
            </a:r>
          </a:p>
          <a:p>
            <a:pPr marL="114300" indent="0" eaLnBrk="1" hangingPunct="1">
              <a:buNone/>
            </a:pPr>
            <a:endParaRPr lang="en-US" dirty="0" smtClean="0"/>
          </a:p>
          <a:p>
            <a:pPr eaLnBrk="1" hangingPunct="1"/>
            <a:r>
              <a:rPr lang="en-US" dirty="0" smtClean="0"/>
              <a:t>Many people unaware of quitlines; when they learn about them they are willing to refer smokers to them</a:t>
            </a:r>
          </a:p>
        </p:txBody>
      </p:sp>
      <p:pic>
        <p:nvPicPr>
          <p:cNvPr id="63493" name="Picture 6" descr="qn2"/>
          <p:cNvPicPr>
            <a:picLocks noChangeAspect="1" noChangeArrowheads="1"/>
          </p:cNvPicPr>
          <p:nvPr/>
        </p:nvPicPr>
        <p:blipFill>
          <a:blip r:embed="rId2" cstate="print">
            <a:lum contrast="30000"/>
          </a:blip>
          <a:srcRect/>
          <a:stretch>
            <a:fillRect/>
          </a:stretch>
        </p:blipFill>
        <p:spPr bwMode="auto">
          <a:xfrm>
            <a:off x="4614814" y="4046220"/>
            <a:ext cx="3657600" cy="2194560"/>
          </a:xfrm>
          <a:prstGeom prst="rect">
            <a:avLst/>
          </a:prstGeom>
          <a:noFill/>
          <a:ln w="9525">
            <a:noFill/>
            <a:miter lim="800000"/>
            <a:headEnd/>
            <a:tailEnd/>
          </a:ln>
        </p:spPr>
      </p:pic>
      <p:pic>
        <p:nvPicPr>
          <p:cNvPr id="63494" name="Picture 5" descr="smoke_card_sky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399" y="3886200"/>
            <a:ext cx="3700415" cy="2514600"/>
          </a:xfrm>
          <a:prstGeom prst="rect">
            <a:avLst/>
          </a:prstGeom>
          <a:noFill/>
          <a:ln w="9525">
            <a:noFill/>
            <a:miter lim="800000"/>
            <a:headEnd/>
            <a:tailEnd/>
          </a:ln>
        </p:spPr>
      </p:pic>
    </p:spTree>
    <p:extLst>
      <p:ext uri="{BB962C8B-B14F-4D97-AF65-F5344CB8AC3E}">
        <p14:creationId xmlns:p14="http://schemas.microsoft.com/office/powerpoint/2010/main" val="130635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a:t>
            </a:r>
            <a:r>
              <a:rPr lang="en-US" b="1" dirty="0"/>
              <a:t>C</a:t>
            </a:r>
            <a:r>
              <a:rPr lang="en-US" b="1" dirty="0" smtClean="0"/>
              <a:t>essation Resources</a:t>
            </a:r>
            <a:endParaRPr lang="en-US" b="1" dirty="0"/>
          </a:p>
        </p:txBody>
      </p:sp>
      <p:sp>
        <p:nvSpPr>
          <p:cNvPr id="3" name="Content Placeholder 2"/>
          <p:cNvSpPr>
            <a:spLocks noGrp="1"/>
          </p:cNvSpPr>
          <p:nvPr>
            <p:ph idx="1"/>
          </p:nvPr>
        </p:nvSpPr>
        <p:spPr/>
        <p:txBody>
          <a:bodyPr/>
          <a:lstStyle/>
          <a:p>
            <a:r>
              <a:rPr lang="en-US" dirty="0" smtClean="0"/>
              <a:t>Spanish version of Rx for Change</a:t>
            </a:r>
          </a:p>
          <a:p>
            <a:r>
              <a:rPr lang="en-US" dirty="0"/>
              <a:t>National Toolkit from </a:t>
            </a:r>
            <a:r>
              <a:rPr lang="en-US" dirty="0" smtClean="0"/>
              <a:t>SCLC –develop and implement policy</a:t>
            </a:r>
            <a:endParaRPr lang="en-US" dirty="0"/>
          </a:p>
          <a:p>
            <a:r>
              <a:rPr lang="en-US" b="1" i="1" dirty="0" smtClean="0">
                <a:solidFill>
                  <a:srgbClr val="00B0F0"/>
                </a:solidFill>
              </a:rPr>
              <a:t>Free</a:t>
            </a:r>
            <a:endParaRPr lang="en-US" b="1" i="1" dirty="0">
              <a:solidFill>
                <a:srgbClr val="00B0F0"/>
              </a:solidFill>
            </a:endParaRPr>
          </a:p>
          <a:p>
            <a:pPr marL="114300" indent="0">
              <a:buNone/>
            </a:pPr>
            <a:endParaRPr lang="en-US" dirty="0" smtClean="0"/>
          </a:p>
          <a:p>
            <a:endParaRPr lang="en-US" dirty="0"/>
          </a:p>
        </p:txBody>
      </p:sp>
      <p:pic>
        <p:nvPicPr>
          <p:cNvPr id="9218" name="Picture 2" descr="C:\Users\mmeriwether\AppData\Local\Microsoft\Windows\Temporary Internet Files\Content.Outlook\OQ2KO4JH\tf_policy_toolkit  cov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901" t="18109" r="-733" b="15091"/>
          <a:stretch/>
        </p:blipFill>
        <p:spPr bwMode="auto">
          <a:xfrm>
            <a:off x="1371600" y="2895600"/>
            <a:ext cx="4669971" cy="3614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2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9" name="Picture 6"/>
          <p:cNvPicPr>
            <a:picLocks noChangeAspect="1" noChangeArrowheads="1"/>
          </p:cNvPicPr>
          <p:nvPr/>
        </p:nvPicPr>
        <p:blipFill>
          <a:blip r:embed="rId3" cstate="print"/>
          <a:srcRect t="9875" r="52406" b="50475"/>
          <a:stretch>
            <a:fillRect/>
          </a:stretch>
        </p:blipFill>
        <p:spPr bwMode="auto">
          <a:xfrm>
            <a:off x="228600" y="1401763"/>
            <a:ext cx="5334000" cy="3017837"/>
          </a:xfrm>
          <a:prstGeom prst="rect">
            <a:avLst/>
          </a:prstGeom>
          <a:ln>
            <a:noFill/>
          </a:ln>
          <a:effectLst>
            <a:outerShdw blurRad="292100" dist="139700" dir="2700000" algn="tl" rotWithShape="0">
              <a:srgbClr val="333333">
                <a:alpha val="65000"/>
              </a:srgbClr>
            </a:outerShdw>
          </a:effectLst>
        </p:spPr>
      </p:pic>
      <p:pic>
        <p:nvPicPr>
          <p:cNvPr id="260100" name="Picture 7"/>
          <p:cNvPicPr>
            <a:picLocks noChangeAspect="1" noChangeArrowheads="1"/>
          </p:cNvPicPr>
          <p:nvPr/>
        </p:nvPicPr>
        <p:blipFill>
          <a:blip r:embed="rId4" cstate="print"/>
          <a:srcRect t="9904" r="53810" b="57333"/>
          <a:stretch>
            <a:fillRect/>
          </a:stretch>
        </p:blipFill>
        <p:spPr bwMode="auto">
          <a:xfrm>
            <a:off x="3886200" y="1905000"/>
            <a:ext cx="5029200" cy="2228850"/>
          </a:xfrm>
          <a:prstGeom prst="rect">
            <a:avLst/>
          </a:prstGeom>
          <a:ln>
            <a:noFill/>
          </a:ln>
          <a:effectLst>
            <a:outerShdw blurRad="292100" dist="139700" dir="2700000" algn="tl" rotWithShape="0">
              <a:srgbClr val="333333">
                <a:alpha val="65000"/>
              </a:srgbClr>
            </a:outerShdw>
          </a:effectLst>
        </p:spPr>
      </p:pic>
      <p:pic>
        <p:nvPicPr>
          <p:cNvPr id="260101" name="Picture 5"/>
          <p:cNvPicPr>
            <a:picLocks noChangeAspect="1"/>
          </p:cNvPicPr>
          <p:nvPr/>
        </p:nvPicPr>
        <p:blipFill>
          <a:blip r:embed="rId5" cstate="print"/>
          <a:srcRect l="24374" t="11830" r="22858" b="47545"/>
          <a:stretch>
            <a:fillRect/>
          </a:stretch>
        </p:blipFill>
        <p:spPr bwMode="auto">
          <a:xfrm>
            <a:off x="2209800" y="3962400"/>
            <a:ext cx="4694238" cy="2622550"/>
          </a:xfrm>
          <a:prstGeom prst="rect">
            <a:avLst/>
          </a:prstGeom>
          <a:ln>
            <a:noFill/>
          </a:ln>
          <a:effectLst>
            <a:outerShdw blurRad="292100" dist="139700" dir="2700000" algn="tl" rotWithShape="0">
              <a:srgbClr val="333333">
                <a:alpha val="65000"/>
              </a:srgbClr>
            </a:outerShdw>
          </a:effectLst>
        </p:spPr>
      </p:pic>
      <p:sp>
        <p:nvSpPr>
          <p:cNvPr id="260102" name="Rectangle 6"/>
          <p:cNvSpPr>
            <a:spLocks/>
          </p:cNvSpPr>
          <p:nvPr/>
        </p:nvSpPr>
        <p:spPr bwMode="auto">
          <a:xfrm>
            <a:off x="381000" y="228600"/>
            <a:ext cx="8001000" cy="1143000"/>
          </a:xfrm>
          <a:prstGeom prst="rect">
            <a:avLst/>
          </a:prstGeom>
          <a:noFill/>
          <a:ln w="9525">
            <a:noFill/>
            <a:miter lim="800000"/>
            <a:headEnd/>
            <a:tailEnd/>
          </a:ln>
        </p:spPr>
        <p:txBody>
          <a:bodyPr anchor="b"/>
          <a:lstStyle/>
          <a:p>
            <a:pPr marL="53975" indent="-53975" algn="r"/>
            <a:r>
              <a:rPr lang="en-US" sz="4600" dirty="0">
                <a:solidFill>
                  <a:schemeClr val="accent1">
                    <a:lumMod val="75000"/>
                  </a:schemeClr>
                </a:solidFill>
                <a:latin typeface="Rockwell" pitchFamily="18" charset="0"/>
              </a:rPr>
              <a:t>New</a:t>
            </a:r>
            <a:r>
              <a:rPr lang="en-US" sz="4600" dirty="0">
                <a:solidFill>
                  <a:srgbClr val="92D050"/>
                </a:solidFill>
                <a:latin typeface="Rockwell" pitchFamily="18" charset="0"/>
              </a:rPr>
              <a:t> </a:t>
            </a:r>
            <a:r>
              <a:rPr lang="en-US" sz="4600" dirty="0">
                <a:solidFill>
                  <a:schemeClr val="accent1">
                    <a:lumMod val="75000"/>
                  </a:schemeClr>
                </a:solidFill>
                <a:latin typeface="Rockwell" pitchFamily="18" charset="0"/>
              </a:rPr>
              <a:t>Curricula</a:t>
            </a:r>
          </a:p>
        </p:txBody>
      </p:sp>
    </p:spTree>
    <p:extLst>
      <p:ext uri="{BB962C8B-B14F-4D97-AF65-F5344CB8AC3E}">
        <p14:creationId xmlns:p14="http://schemas.microsoft.com/office/powerpoint/2010/main" val="1099681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838200" y="1885950"/>
          <a:ext cx="7775575" cy="4168775"/>
        </p:xfrm>
        <a:graphic>
          <a:graphicData uri="http://schemas.openxmlformats.org/presentationml/2006/ole">
            <mc:AlternateContent xmlns:mc="http://schemas.openxmlformats.org/markup-compatibility/2006">
              <mc:Choice xmlns:v="urn:schemas-microsoft-com:vml" Requires="v">
                <p:oleObj spid="_x0000_s6180" name="Chart" r:id="rId4" imgW="7162800" imgH="4089400" progId="MSGraph.Chart.8">
                  <p:embed followColorScheme="full"/>
                </p:oleObj>
              </mc:Choice>
              <mc:Fallback>
                <p:oleObj name="Chart" r:id="rId4" imgW="7162800" imgH="4089400" progId="MSGraph.Chart.8">
                  <p:embed followColorScheme="full"/>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85950"/>
                        <a:ext cx="7775575" cy="41687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3" name="Text Box 3"/>
          <p:cNvSpPr txBox="1">
            <a:spLocks noChangeArrowheads="1"/>
          </p:cNvSpPr>
          <p:nvPr/>
        </p:nvSpPr>
        <p:spPr bwMode="auto">
          <a:xfrm>
            <a:off x="1606550" y="488950"/>
            <a:ext cx="70548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lgn="l">
              <a:spcBef>
                <a:spcPct val="0"/>
              </a:spcBef>
            </a:pPr>
            <a:r>
              <a:rPr lang="en-US" sz="3400">
                <a:solidFill>
                  <a:schemeClr val="folHlink"/>
                </a:solidFill>
                <a:latin typeface="Tahoma" pitchFamily="34" charset="0"/>
              </a:rPr>
              <a:t>COMPARATIVE CAUSES of ANNUAL DEATHS in the UNITED STATES</a:t>
            </a:r>
          </a:p>
        </p:txBody>
      </p:sp>
      <p:sp>
        <p:nvSpPr>
          <p:cNvPr id="15364" name="Text Box 4"/>
          <p:cNvSpPr txBox="1">
            <a:spLocks noChangeArrowheads="1"/>
          </p:cNvSpPr>
          <p:nvPr/>
        </p:nvSpPr>
        <p:spPr bwMode="auto">
          <a:xfrm rot="-5405586">
            <a:off x="-1169193" y="3844131"/>
            <a:ext cx="352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lgn="l">
              <a:spcBef>
                <a:spcPct val="0"/>
              </a:spcBef>
            </a:pPr>
            <a:r>
              <a:rPr lang="en-US" sz="1800" b="1"/>
              <a:t>Number of Deaths (thousands)</a:t>
            </a:r>
          </a:p>
        </p:txBody>
      </p:sp>
      <p:sp>
        <p:nvSpPr>
          <p:cNvPr id="15365" name="Text Box 5"/>
          <p:cNvSpPr txBox="1">
            <a:spLocks noChangeArrowheads="1"/>
          </p:cNvSpPr>
          <p:nvPr/>
        </p:nvSpPr>
        <p:spPr bwMode="auto">
          <a:xfrm>
            <a:off x="7088188" y="6332538"/>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lgn="l">
              <a:spcBef>
                <a:spcPct val="0"/>
              </a:spcBef>
            </a:pPr>
            <a:r>
              <a:rPr lang="en-US" sz="1400" b="1">
                <a:solidFill>
                  <a:schemeClr val="folHlink"/>
                </a:solidFill>
              </a:rPr>
              <a:t>Source: CDC</a:t>
            </a:r>
          </a:p>
        </p:txBody>
      </p:sp>
      <p:sp>
        <p:nvSpPr>
          <p:cNvPr id="15366" name="Text Box 6"/>
          <p:cNvSpPr txBox="1">
            <a:spLocks noChangeArrowheads="1"/>
          </p:cNvSpPr>
          <p:nvPr/>
        </p:nvSpPr>
        <p:spPr bwMode="auto">
          <a:xfrm>
            <a:off x="1066800" y="5772150"/>
            <a:ext cx="7575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lgn="l">
              <a:spcBef>
                <a:spcPct val="50000"/>
              </a:spcBef>
            </a:pPr>
            <a:r>
              <a:rPr lang="en-US" sz="1500" b="1">
                <a:solidFill>
                  <a:schemeClr val="bg1"/>
                </a:solidFill>
              </a:rPr>
              <a:t>             </a:t>
            </a:r>
            <a:r>
              <a:rPr lang="en-US" sz="1500" b="1"/>
              <a:t>AIDS     Obesity   Alcohol    Motor   Homicide    Drug     Suicide   Smoking</a:t>
            </a:r>
          </a:p>
          <a:p>
            <a:pPr algn="l">
              <a:spcBef>
                <a:spcPct val="0"/>
              </a:spcBef>
            </a:pPr>
            <a:r>
              <a:rPr lang="en-US" sz="1500" b="1"/>
              <a:t>                                                            Vehicle                   Induced</a:t>
            </a:r>
          </a:p>
        </p:txBody>
      </p:sp>
      <p:sp>
        <p:nvSpPr>
          <p:cNvPr id="15367" name="Text Box 7"/>
          <p:cNvSpPr txBox="1">
            <a:spLocks noChangeArrowheads="1"/>
          </p:cNvSpPr>
          <p:nvPr/>
        </p:nvSpPr>
        <p:spPr bwMode="auto">
          <a:xfrm>
            <a:off x="6781800" y="3200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lgn="l">
              <a:spcBef>
                <a:spcPct val="50000"/>
              </a:spcBef>
            </a:pPr>
            <a:endParaRPr lang="en-US" sz="1800"/>
          </a:p>
        </p:txBody>
      </p:sp>
      <p:sp>
        <p:nvSpPr>
          <p:cNvPr id="15368" name="AutoShape 8"/>
          <p:cNvSpPr>
            <a:spLocks/>
          </p:cNvSpPr>
          <p:nvPr/>
        </p:nvSpPr>
        <p:spPr bwMode="auto">
          <a:xfrm>
            <a:off x="7170738" y="2424113"/>
            <a:ext cx="376237" cy="1162050"/>
          </a:xfrm>
          <a:prstGeom prst="leftBrace">
            <a:avLst>
              <a:gd name="adj1" fmla="val 25738"/>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9" name="AutoShape 9"/>
          <p:cNvSpPr>
            <a:spLocks/>
          </p:cNvSpPr>
          <p:nvPr/>
        </p:nvSpPr>
        <p:spPr bwMode="auto">
          <a:xfrm>
            <a:off x="7083425" y="2438400"/>
            <a:ext cx="449263" cy="1220788"/>
          </a:xfrm>
          <a:prstGeom prst="leftBrace">
            <a:avLst>
              <a:gd name="adj1" fmla="val 226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10"/>
          <p:cNvSpPr txBox="1">
            <a:spLocks noChangeArrowheads="1"/>
          </p:cNvSpPr>
          <p:nvPr/>
        </p:nvSpPr>
        <p:spPr bwMode="auto">
          <a:xfrm>
            <a:off x="5165725" y="2481263"/>
            <a:ext cx="2117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742950" indent="-285750">
              <a:defRPr sz="900">
                <a:solidFill>
                  <a:schemeClr val="tx1"/>
                </a:solidFill>
                <a:latin typeface="Arial" charset="0"/>
                <a:ea typeface="ＭＳ Ｐゴシック" charset="-128"/>
              </a:defRPr>
            </a:lvl2pPr>
            <a:lvl3pPr marL="1143000" indent="-228600">
              <a:defRPr sz="900">
                <a:solidFill>
                  <a:schemeClr val="tx1"/>
                </a:solidFill>
                <a:latin typeface="Arial" charset="0"/>
                <a:ea typeface="ＭＳ Ｐゴシック" charset="-128"/>
              </a:defRPr>
            </a:lvl3pPr>
            <a:lvl4pPr marL="1600200" indent="-228600">
              <a:defRPr sz="900">
                <a:solidFill>
                  <a:schemeClr val="tx1"/>
                </a:solidFill>
                <a:latin typeface="Arial" charset="0"/>
                <a:ea typeface="ＭＳ Ｐゴシック" charset="-128"/>
              </a:defRPr>
            </a:lvl4pPr>
            <a:lvl5pPr marL="2057400" indent="-228600">
              <a:defRPr sz="900">
                <a:solidFill>
                  <a:schemeClr val="tx1"/>
                </a:solidFill>
                <a:latin typeface="Arial" charset="0"/>
                <a:ea typeface="ＭＳ Ｐゴシック" charset="-128"/>
              </a:defRPr>
            </a:lvl5pPr>
            <a:lvl6pPr marL="2514600" indent="-228600" algn="ctr" eaLnBrk="0" fontAlgn="base" hangingPunct="0">
              <a:spcBef>
                <a:spcPct val="30000"/>
              </a:spcBef>
              <a:spcAft>
                <a:spcPct val="0"/>
              </a:spcAft>
              <a:defRPr sz="900">
                <a:solidFill>
                  <a:schemeClr val="tx1"/>
                </a:solidFill>
                <a:latin typeface="Arial" charset="0"/>
                <a:ea typeface="ＭＳ Ｐゴシック" charset="-128"/>
              </a:defRPr>
            </a:lvl6pPr>
            <a:lvl7pPr marL="2971800" indent="-228600" algn="ctr" eaLnBrk="0" fontAlgn="base" hangingPunct="0">
              <a:spcBef>
                <a:spcPct val="30000"/>
              </a:spcBef>
              <a:spcAft>
                <a:spcPct val="0"/>
              </a:spcAft>
              <a:defRPr sz="900">
                <a:solidFill>
                  <a:schemeClr val="tx1"/>
                </a:solidFill>
                <a:latin typeface="Arial" charset="0"/>
                <a:ea typeface="ＭＳ Ｐゴシック" charset="-128"/>
              </a:defRPr>
            </a:lvl7pPr>
            <a:lvl8pPr marL="3429000" indent="-228600" algn="ctr" eaLnBrk="0" fontAlgn="base" hangingPunct="0">
              <a:spcBef>
                <a:spcPct val="30000"/>
              </a:spcBef>
              <a:spcAft>
                <a:spcPct val="0"/>
              </a:spcAft>
              <a:defRPr sz="900">
                <a:solidFill>
                  <a:schemeClr val="tx1"/>
                </a:solidFill>
                <a:latin typeface="Arial" charset="0"/>
                <a:ea typeface="ＭＳ Ｐゴシック" charset="-128"/>
              </a:defRPr>
            </a:lvl8pPr>
            <a:lvl9pPr marL="3886200" indent="-228600" algn="ctr" eaLnBrk="0" fontAlgn="base" hangingPunct="0">
              <a:spcBef>
                <a:spcPct val="30000"/>
              </a:spcBef>
              <a:spcAft>
                <a:spcPct val="0"/>
              </a:spcAft>
              <a:defRPr sz="900">
                <a:solidFill>
                  <a:schemeClr val="tx1"/>
                </a:solidFill>
                <a:latin typeface="Arial" charset="0"/>
                <a:ea typeface="ＭＳ Ｐゴシック" charset="-128"/>
              </a:defRPr>
            </a:lvl9pPr>
          </a:lstStyle>
          <a:p>
            <a:pPr>
              <a:spcBef>
                <a:spcPct val="50000"/>
              </a:spcBef>
            </a:pPr>
            <a:r>
              <a:rPr lang="en-US" sz="1800">
                <a:solidFill>
                  <a:schemeClr val="hlink"/>
                </a:solidFill>
              </a:rPr>
              <a:t>Individuals with mental illness or substance use disorders</a:t>
            </a:r>
          </a:p>
        </p:txBody>
      </p:sp>
    </p:spTree>
    <p:extLst>
      <p:ext uri="{BB962C8B-B14F-4D97-AF65-F5344CB8AC3E}">
        <p14:creationId xmlns:p14="http://schemas.microsoft.com/office/powerpoint/2010/main" val="3660674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152400"/>
            <a:ext cx="6172200" cy="1371600"/>
          </a:xfrm>
        </p:spPr>
        <p:txBody>
          <a:bodyPr>
            <a:normAutofit/>
          </a:bodyPr>
          <a:lstStyle/>
          <a:p>
            <a:pPr algn="ctr"/>
            <a:r>
              <a:rPr lang="en-US" sz="3200" b="1" dirty="0" smtClean="0">
                <a:solidFill>
                  <a:schemeClr val="accent1">
                    <a:lumMod val="75000"/>
                  </a:schemeClr>
                </a:solidFill>
              </a:rPr>
              <a:t>Toolkits Tailored to Different Behavioral Health Populations </a:t>
            </a:r>
            <a:endParaRPr lang="en-US" sz="3200" b="1" dirty="0">
              <a:solidFill>
                <a:schemeClr val="accent1">
                  <a:lumMod val="75000"/>
                </a:schemeClr>
              </a:solidFill>
            </a:endParaRPr>
          </a:p>
        </p:txBody>
      </p:sp>
      <p:graphicFrame>
        <p:nvGraphicFramePr>
          <p:cNvPr id="92162" name="Object 4"/>
          <p:cNvGraphicFramePr>
            <a:graphicFrameLocks noChangeAspect="1"/>
          </p:cNvGraphicFramePr>
          <p:nvPr/>
        </p:nvGraphicFramePr>
        <p:xfrm>
          <a:off x="429490" y="1676400"/>
          <a:ext cx="3990109" cy="4876800"/>
        </p:xfrm>
        <a:graphic>
          <a:graphicData uri="http://schemas.openxmlformats.org/presentationml/2006/ole">
            <mc:AlternateContent xmlns:mc="http://schemas.openxmlformats.org/markup-compatibility/2006">
              <mc:Choice xmlns:v="urn:schemas-microsoft-com:vml" Requires="v">
                <p:oleObj spid="_x0000_s3150" name="Acrobat Document" r:id="rId3" imgW="6654800" imgH="7823200" progId="">
                  <p:embed/>
                </p:oleObj>
              </mc:Choice>
              <mc:Fallback>
                <p:oleObj name="Acrobat Document" r:id="rId3" imgW="6654800" imgH="7823200" progId="">
                  <p:embed/>
                  <p:pic>
                    <p:nvPicPr>
                      <p:cNvPr id="0"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90" y="1676400"/>
                        <a:ext cx="3990109" cy="4876800"/>
                      </a:xfrm>
                      <a:prstGeom prst="rect">
                        <a:avLst/>
                      </a:prstGeom>
                      <a:noFill/>
                      <a:ln w="3175">
                        <a:solidFill>
                          <a:srgbClr val="C0C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0" name="Picture 4" descr="Steppsudtoolkit"/>
          <p:cNvPicPr>
            <a:picLocks noChangeAspect="1" noChangeArrowheads="1"/>
          </p:cNvPicPr>
          <p:nvPr/>
        </p:nvPicPr>
        <p:blipFill>
          <a:blip r:embed="rId5" cstate="print"/>
          <a:srcRect/>
          <a:stretch>
            <a:fillRect/>
          </a:stretch>
        </p:blipFill>
        <p:spPr bwMode="auto">
          <a:xfrm>
            <a:off x="4572000" y="1676400"/>
            <a:ext cx="3717189" cy="4809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444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p:cNvSpPr>
          <p:nvPr/>
        </p:nvSpPr>
        <p:spPr bwMode="auto">
          <a:xfrm>
            <a:off x="457200" y="254000"/>
            <a:ext cx="7848600" cy="1143000"/>
          </a:xfrm>
          <a:prstGeom prst="rect">
            <a:avLst/>
          </a:prstGeom>
          <a:noFill/>
          <a:ln w="9525">
            <a:noFill/>
            <a:miter lim="800000"/>
            <a:headEnd/>
            <a:tailEnd/>
          </a:ln>
        </p:spPr>
        <p:txBody>
          <a:bodyPr anchor="b"/>
          <a:lstStyle/>
          <a:p>
            <a:pPr marL="53975" indent="-53975" algn="r"/>
            <a:r>
              <a:rPr lang="en-US" sz="4600" b="1" dirty="0" smtClean="0">
                <a:solidFill>
                  <a:schemeClr val="accent1">
                    <a:lumMod val="75000"/>
                  </a:schemeClr>
                </a:solidFill>
                <a:latin typeface="Rockwell" pitchFamily="18" charset="0"/>
              </a:rPr>
              <a:t>Free Toolkits</a:t>
            </a:r>
            <a:endParaRPr lang="en-US" sz="4600" b="1" dirty="0">
              <a:solidFill>
                <a:schemeClr val="accent1">
                  <a:lumMod val="75000"/>
                </a:schemeClr>
              </a:solidFill>
              <a:latin typeface="Rockwell" pitchFamily="18" charset="0"/>
            </a:endParaRPr>
          </a:p>
        </p:txBody>
      </p:sp>
      <p:pic>
        <p:nvPicPr>
          <p:cNvPr id="262147" name="Picture 3"/>
          <p:cNvPicPr>
            <a:picLocks noChangeAspect="1" noChangeArrowheads="1"/>
          </p:cNvPicPr>
          <p:nvPr/>
        </p:nvPicPr>
        <p:blipFill>
          <a:blip r:embed="rId3" cstate="print"/>
          <a:srcRect l="33191" t="23003" r="29723" b="10376"/>
          <a:stretch>
            <a:fillRect/>
          </a:stretch>
        </p:blipFill>
        <p:spPr bwMode="auto">
          <a:xfrm>
            <a:off x="710861" y="1219200"/>
            <a:ext cx="2876550" cy="3749675"/>
          </a:xfrm>
          <a:prstGeom prst="rect">
            <a:avLst/>
          </a:prstGeom>
          <a:ln>
            <a:solidFill>
              <a:schemeClr val="bg1">
                <a:lumMod val="75000"/>
              </a:schemeClr>
            </a:solidFill>
          </a:ln>
          <a:effectLst>
            <a:outerShdw blurRad="76200" dir="13500000" sy="23000" kx="1200000" algn="br" rotWithShape="0">
              <a:prstClr val="black">
                <a:alpha val="20000"/>
              </a:prstClr>
            </a:outerShdw>
          </a:effectLst>
        </p:spPr>
      </p:pic>
      <p:pic>
        <p:nvPicPr>
          <p:cNvPr id="262148" name="Picture 6"/>
          <p:cNvPicPr>
            <a:picLocks noChangeAspect="1" noChangeArrowheads="1"/>
          </p:cNvPicPr>
          <p:nvPr/>
        </p:nvPicPr>
        <p:blipFill>
          <a:blip r:embed="rId4" cstate="print"/>
          <a:srcRect l="32826" t="19540" r="30682" b="16684"/>
          <a:stretch>
            <a:fillRect/>
          </a:stretch>
        </p:blipFill>
        <p:spPr bwMode="auto">
          <a:xfrm>
            <a:off x="2996861" y="1905000"/>
            <a:ext cx="2860675" cy="3749675"/>
          </a:xfrm>
          <a:prstGeom prst="rect">
            <a:avLst/>
          </a:prstGeom>
          <a:ln w="3175">
            <a:solidFill>
              <a:schemeClr val="tx1">
                <a:lumMod val="50000"/>
                <a:lumOff val="50000"/>
              </a:schemeClr>
            </a:solidFill>
          </a:ln>
          <a:effectLst>
            <a:outerShdw blurRad="76200" dir="13500000" sy="23000" kx="1200000" algn="br" rotWithShape="0">
              <a:prstClr val="black">
                <a:alpha val="20000"/>
              </a:prstClr>
            </a:outerShdw>
          </a:effectLst>
        </p:spPr>
      </p:pic>
      <p:pic>
        <p:nvPicPr>
          <p:cNvPr id="55299" name="Picture 3" descr="C:\Documents and Settings\csaucedo\My Documents\csdocuments\Hosp guide\Final\DT-FreeHiRes Front Cover.JPG"/>
          <p:cNvPicPr>
            <a:picLocks noChangeAspect="1" noChangeArrowheads="1"/>
          </p:cNvPicPr>
          <p:nvPr/>
        </p:nvPicPr>
        <p:blipFill>
          <a:blip r:embed="rId5" cstate="print"/>
          <a:srcRect/>
          <a:stretch>
            <a:fillRect/>
          </a:stretch>
        </p:blipFill>
        <p:spPr bwMode="auto">
          <a:xfrm>
            <a:off x="5638800" y="2286000"/>
            <a:ext cx="3099138" cy="3962400"/>
          </a:xfrm>
          <a:prstGeom prst="rect">
            <a:avLst/>
          </a:prstGeom>
          <a:ln w="3175">
            <a:solidFill>
              <a:schemeClr val="tx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9495386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new, but Improved Tools</a:t>
            </a:r>
            <a:endParaRPr lang="en-US" dirty="0"/>
          </a:p>
        </p:txBody>
      </p:sp>
      <p:sp>
        <p:nvSpPr>
          <p:cNvPr id="3" name="Content Placeholder 2"/>
          <p:cNvSpPr>
            <a:spLocks noGrp="1"/>
          </p:cNvSpPr>
          <p:nvPr>
            <p:ph idx="1"/>
          </p:nvPr>
        </p:nvSpPr>
        <p:spPr/>
        <p:txBody>
          <a:bodyPr/>
          <a:lstStyle/>
          <a:p>
            <a:pPr marL="114300" indent="0">
              <a:buNone/>
            </a:pPr>
            <a:r>
              <a:rPr lang="en-US" dirty="0" smtClean="0"/>
              <a:t>			Rx for Change, AAR version</a:t>
            </a:r>
          </a:p>
          <a:p>
            <a:pPr marL="114300" indent="0">
              <a:buNone/>
            </a:pPr>
            <a:endParaRPr lang="en-US" dirty="0" smtClean="0"/>
          </a:p>
          <a:p>
            <a:pPr marL="114300" indent="0">
              <a:buNone/>
            </a:pPr>
            <a:r>
              <a:rPr lang="en-US" dirty="0" smtClean="0"/>
              <a:t>     Become an Ex</a:t>
            </a:r>
          </a:p>
          <a:p>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2103120" lvl="8" indent="0">
              <a:buNone/>
            </a:pPr>
            <a:r>
              <a:rPr lang="en-US" sz="2400" dirty="0" smtClean="0"/>
              <a:t>                 Truth </a:t>
            </a:r>
            <a:r>
              <a:rPr lang="en-US" sz="2400" dirty="0"/>
              <a:t>campaign </a:t>
            </a:r>
          </a:p>
          <a:p>
            <a:pPr marL="114300" indent="0">
              <a:buNone/>
            </a:pP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33600"/>
            <a:ext cx="152400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400"/>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95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08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lvl="0"/>
            <a:r>
              <a:rPr lang="en-US" sz="2400" b="1" dirty="0" smtClean="0">
                <a:solidFill>
                  <a:srgbClr val="002060"/>
                </a:solidFill>
                <a:ea typeface="ＭＳ Ｐゴシック" pitchFamily="34" charset="-128"/>
              </a:rPr>
              <a:t>Most webinars </a:t>
            </a:r>
            <a:r>
              <a:rPr lang="en-US" sz="2400" b="1" dirty="0">
                <a:solidFill>
                  <a:srgbClr val="002060"/>
                </a:solidFill>
                <a:ea typeface="ＭＳ Ｐゴシック" pitchFamily="34" charset="-128"/>
              </a:rPr>
              <a:t>available on our website </a:t>
            </a:r>
            <a:r>
              <a:rPr lang="en-US" sz="2400" b="1" u="sng" dirty="0">
                <a:solidFill>
                  <a:srgbClr val="02303E"/>
                </a:solidFill>
                <a:ea typeface="ＭＳ Ｐゴシック" pitchFamily="34" charset="-128"/>
                <a:hlinkClick r:id="rId2"/>
              </a:rPr>
              <a:t>http://</a:t>
            </a:r>
            <a:r>
              <a:rPr lang="en-US" sz="2400" b="1" u="sng" dirty="0" smtClean="0">
                <a:solidFill>
                  <a:srgbClr val="02303E"/>
                </a:solidFill>
                <a:ea typeface="ＭＳ Ｐゴシック" pitchFamily="34" charset="-128"/>
                <a:hlinkClick r:id="rId2"/>
              </a:rPr>
              <a:t>smokingcessationleadership.ucsf.edu</a:t>
            </a:r>
            <a:endParaRPr lang="en-US" sz="2400" b="1" u="sng" dirty="0" smtClean="0">
              <a:solidFill>
                <a:srgbClr val="02303E"/>
              </a:solidFill>
              <a:ea typeface="ＭＳ Ｐゴシック" pitchFamily="34" charset="-128"/>
            </a:endParaRPr>
          </a:p>
          <a:p>
            <a:pPr lvl="0"/>
            <a:endParaRPr lang="en-US" sz="2400" b="1" u="sng" dirty="0">
              <a:solidFill>
                <a:srgbClr val="02303E"/>
              </a:solidFill>
              <a:ea typeface="ＭＳ Ｐゴシック" pitchFamily="34" charset="-128"/>
            </a:endParaRPr>
          </a:p>
          <a:p>
            <a:r>
              <a:rPr lang="en-US" b="1" dirty="0" smtClean="0"/>
              <a:t>CEUs available</a:t>
            </a:r>
          </a:p>
          <a:p>
            <a:endParaRPr lang="en-US" b="1" dirty="0" smtClean="0"/>
          </a:p>
          <a:p>
            <a:r>
              <a:rPr lang="en-US" b="1" dirty="0" smtClean="0"/>
              <a:t>28 and counting </a:t>
            </a:r>
          </a:p>
          <a:p>
            <a:endParaRPr lang="en-US" b="1" dirty="0" smtClean="0"/>
          </a:p>
          <a:p>
            <a:r>
              <a:rPr lang="en-US" b="1" dirty="0" smtClean="0"/>
              <a:t>Topics from Cessation 101 to Smoking and Schizophrenia</a:t>
            </a:r>
          </a:p>
          <a:p>
            <a:endParaRPr lang="en-US" b="1" dirty="0" smtClean="0"/>
          </a:p>
          <a:p>
            <a:r>
              <a:rPr lang="en-US" b="1" dirty="0" smtClean="0"/>
              <a:t>Renowned experts</a:t>
            </a:r>
          </a:p>
          <a:p>
            <a:endParaRPr lang="en-US" b="1" dirty="0" smtClean="0"/>
          </a:p>
          <a:p>
            <a:r>
              <a:rPr lang="en-US" sz="2800" b="1" i="1" dirty="0" smtClean="0">
                <a:solidFill>
                  <a:srgbClr val="C00000"/>
                </a:solidFill>
              </a:rPr>
              <a:t>Free</a:t>
            </a:r>
            <a:endParaRPr lang="en-US" sz="2800" b="1" i="1" dirty="0">
              <a:solidFill>
                <a:srgbClr val="C00000"/>
              </a:solidFill>
            </a:endParaRPr>
          </a:p>
        </p:txBody>
      </p:sp>
      <p:pic>
        <p:nvPicPr>
          <p:cNvPr id="52226" name="Picture 2"/>
          <p:cNvPicPr>
            <a:picLocks noChangeAspect="1" noChangeArrowheads="1"/>
          </p:cNvPicPr>
          <p:nvPr/>
        </p:nvPicPr>
        <p:blipFill>
          <a:blip r:embed="rId3" cstate="print"/>
          <a:srcRect/>
          <a:stretch>
            <a:fillRect/>
          </a:stretch>
        </p:blipFill>
        <p:spPr bwMode="auto">
          <a:xfrm>
            <a:off x="5486400" y="304800"/>
            <a:ext cx="1924050" cy="1285875"/>
          </a:xfrm>
          <a:prstGeom prst="rect">
            <a:avLst/>
          </a:prstGeom>
          <a:noFill/>
          <a:ln w="9525">
            <a:noFill/>
            <a:miter lim="800000"/>
            <a:headEnd/>
            <a:tailEnd/>
          </a:ln>
        </p:spPr>
      </p:pic>
    </p:spTree>
    <p:extLst>
      <p:ext uri="{BB962C8B-B14F-4D97-AF65-F5344CB8AC3E}">
        <p14:creationId xmlns:p14="http://schemas.microsoft.com/office/powerpoint/2010/main" val="1678568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p:cNvSpPr>
          <p:nvPr>
            <p:ph type="title"/>
          </p:nvPr>
        </p:nvSpPr>
        <p:spPr bwMode="auto">
          <a:noFill/>
        </p:spPr>
        <p:txBody>
          <a:bodyPr vert="horz" wrap="square" lIns="91440" tIns="45720" bIns="45720" numCol="1" anchorCtr="0" compatLnSpc="1">
            <a:prstTxWarp prst="textNoShape">
              <a:avLst/>
            </a:prstTxWarp>
          </a:bodyPr>
          <a:lstStyle/>
          <a:p>
            <a:r>
              <a:rPr lang="en-US" sz="4200" b="1" dirty="0" smtClean="0">
                <a:effectLst/>
                <a:latin typeface="Rockwell" pitchFamily="18" charset="0"/>
              </a:rPr>
              <a:t>Online Network</a:t>
            </a:r>
          </a:p>
        </p:txBody>
      </p:sp>
      <p:sp>
        <p:nvSpPr>
          <p:cNvPr id="306179" name="Rectangle 3"/>
          <p:cNvSpPr>
            <a:spLocks noGrp="1"/>
          </p:cNvSpPr>
          <p:nvPr>
            <p:ph idx="1"/>
          </p:nvPr>
        </p:nvSpPr>
        <p:spPr>
          <a:xfrm>
            <a:off x="457200" y="2209800"/>
            <a:ext cx="8229600" cy="3962400"/>
          </a:xfrm>
        </p:spPr>
        <p:txBody>
          <a:bodyPr/>
          <a:lstStyle/>
          <a:p>
            <a:pPr algn="ctr">
              <a:buFont typeface="Wingdings 2" pitchFamily="18" charset="2"/>
              <a:buNone/>
            </a:pPr>
            <a:r>
              <a:rPr lang="en-US" sz="4000" b="1" dirty="0" smtClean="0">
                <a:solidFill>
                  <a:schemeClr val="accent3">
                    <a:lumMod val="75000"/>
                  </a:schemeClr>
                </a:solidFill>
                <a:latin typeface="Rockwell" pitchFamily="18" charset="0"/>
              </a:rPr>
              <a:t>100Pioneers@listsrv.ucsf.edu</a:t>
            </a:r>
          </a:p>
          <a:p>
            <a:pPr>
              <a:buFont typeface="Wingdings 2" pitchFamily="18" charset="2"/>
              <a:buNone/>
            </a:pPr>
            <a:endParaRPr lang="en-US" sz="4400" dirty="0" smtClean="0">
              <a:latin typeface="Rockwell" pitchFamily="18" charset="0"/>
            </a:endParaRPr>
          </a:p>
        </p:txBody>
      </p:sp>
      <p:sp>
        <p:nvSpPr>
          <p:cNvPr id="306180" name="Text Box 4"/>
          <p:cNvSpPr txBox="1">
            <a:spLocks noChangeArrowheads="1"/>
          </p:cNvSpPr>
          <p:nvPr/>
        </p:nvSpPr>
        <p:spPr bwMode="auto">
          <a:xfrm>
            <a:off x="609600" y="3276600"/>
            <a:ext cx="7620000" cy="2031325"/>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2400" dirty="0" smtClean="0">
                <a:latin typeface="+mn-lt"/>
              </a:rPr>
              <a:t> Members include national behavioral health leaders, clinicians, researchers, consumers, tobacco experts</a:t>
            </a:r>
          </a:p>
          <a:p>
            <a:pPr>
              <a:spcBef>
                <a:spcPct val="50000"/>
              </a:spcBef>
              <a:buFont typeface="Arial" pitchFamily="34" charset="0"/>
              <a:buChar char="•"/>
            </a:pPr>
            <a:r>
              <a:rPr lang="en-US" sz="2400" dirty="0" smtClean="0">
                <a:latin typeface="+mn-lt"/>
              </a:rPr>
              <a:t> Post queries to a national audience</a:t>
            </a:r>
          </a:p>
          <a:p>
            <a:pPr>
              <a:spcBef>
                <a:spcPct val="50000"/>
              </a:spcBef>
              <a:buFont typeface="Arial" pitchFamily="34" charset="0"/>
              <a:buChar char="•"/>
            </a:pPr>
            <a:r>
              <a:rPr lang="en-US" sz="2400" b="0" dirty="0" smtClean="0">
                <a:latin typeface="+mn-lt"/>
              </a:rPr>
              <a:t> </a:t>
            </a:r>
            <a:r>
              <a:rPr lang="en-US" sz="2800" b="1" i="1" dirty="0" smtClean="0">
                <a:solidFill>
                  <a:schemeClr val="accent1"/>
                </a:solidFill>
                <a:latin typeface="+mn-lt"/>
              </a:rPr>
              <a:t>Free</a:t>
            </a:r>
            <a:endParaRPr lang="en-US" sz="2800" b="1" i="1" dirty="0">
              <a:solidFill>
                <a:schemeClr val="accent1"/>
              </a:solidFill>
              <a:latin typeface="+mn-lt"/>
            </a:endParaRPr>
          </a:p>
        </p:txBody>
      </p:sp>
      <p:pic>
        <p:nvPicPr>
          <p:cNvPr id="138242" name="Picture 2"/>
          <p:cNvPicPr>
            <a:picLocks noChangeAspect="1" noChangeArrowheads="1"/>
          </p:cNvPicPr>
          <p:nvPr/>
        </p:nvPicPr>
        <p:blipFill>
          <a:blip r:embed="rId3" cstate="print"/>
          <a:srcRect/>
          <a:stretch>
            <a:fillRect/>
          </a:stretch>
        </p:blipFill>
        <p:spPr bwMode="auto">
          <a:xfrm>
            <a:off x="5715000" y="4572000"/>
            <a:ext cx="2619375" cy="1743075"/>
          </a:xfrm>
          <a:prstGeom prst="rect">
            <a:avLst/>
          </a:prstGeom>
          <a:noFill/>
          <a:ln w="9525">
            <a:noFill/>
            <a:miter lim="800000"/>
            <a:headEnd/>
            <a:tailEnd/>
          </a:ln>
        </p:spPr>
      </p:pic>
    </p:spTree>
    <p:extLst>
      <p:ext uri="{BB962C8B-B14F-4D97-AF65-F5344CB8AC3E}">
        <p14:creationId xmlns:p14="http://schemas.microsoft.com/office/powerpoint/2010/main" val="90657635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381000" y="1295400"/>
            <a:ext cx="8407400" cy="5715000"/>
          </a:xfrm>
        </p:spPr>
        <p:txBody>
          <a:bodyPr>
            <a:normAutofit/>
          </a:bodyPr>
          <a:lstStyle/>
          <a:p>
            <a:pPr marL="274320" eaLnBrk="1" fontAlgn="auto" hangingPunct="1">
              <a:spcAft>
                <a:spcPts val="0"/>
              </a:spcAft>
              <a:defRPr/>
            </a:pPr>
            <a:r>
              <a:rPr lang="en-US" sz="2800" b="1" dirty="0">
                <a:solidFill>
                  <a:schemeClr val="tx1"/>
                </a:solidFill>
              </a:rPr>
              <a:t>⅓ </a:t>
            </a:r>
            <a:r>
              <a:rPr lang="en-US" sz="2800" b="1" dirty="0"/>
              <a:t>-</a:t>
            </a:r>
            <a:r>
              <a:rPr lang="en-US" sz="2800" b="1" dirty="0" smtClean="0">
                <a:solidFill>
                  <a:schemeClr val="tx1"/>
                </a:solidFill>
              </a:rPr>
              <a:t> </a:t>
            </a:r>
            <a:r>
              <a:rPr lang="en-US" sz="2800" b="1" dirty="0">
                <a:solidFill>
                  <a:schemeClr val="tx1"/>
                </a:solidFill>
              </a:rPr>
              <a:t>½  of the 44.5 million smokers will die from the </a:t>
            </a:r>
            <a:r>
              <a:rPr lang="en-US" sz="2800" b="1" dirty="0" smtClean="0">
                <a:solidFill>
                  <a:schemeClr val="tx1"/>
                </a:solidFill>
              </a:rPr>
              <a:t>habit</a:t>
            </a:r>
          </a:p>
          <a:p>
            <a:pPr marL="274320" eaLnBrk="1" fontAlgn="auto" hangingPunct="1">
              <a:spcAft>
                <a:spcPts val="0"/>
              </a:spcAft>
              <a:defRPr/>
            </a:pPr>
            <a:endParaRPr lang="en-US" sz="2800" b="1" dirty="0" smtClean="0">
              <a:solidFill>
                <a:schemeClr val="tx1"/>
              </a:solidFill>
            </a:endParaRPr>
          </a:p>
          <a:p>
            <a:pPr marL="45720" indent="0" eaLnBrk="1" fontAlgn="auto" hangingPunct="1">
              <a:spcAft>
                <a:spcPts val="0"/>
              </a:spcAft>
              <a:buNone/>
              <a:defRPr/>
            </a:pPr>
            <a:r>
              <a:rPr lang="en-US" sz="2800" b="1" dirty="0" smtClean="0">
                <a:solidFill>
                  <a:schemeClr val="tx1"/>
                </a:solidFill>
              </a:rPr>
              <a:t>Increasing </a:t>
            </a:r>
            <a:r>
              <a:rPr lang="en-US" sz="2800" b="1" dirty="0">
                <a:solidFill>
                  <a:schemeClr val="tx1"/>
                </a:solidFill>
              </a:rPr>
              <a:t>the 2.5% cessation rate to </a:t>
            </a:r>
            <a:r>
              <a:rPr lang="en-US" sz="2800" b="1" dirty="0" smtClean="0">
                <a:solidFill>
                  <a:schemeClr val="tx1"/>
                </a:solidFill>
              </a:rPr>
              <a:t>        </a:t>
            </a:r>
          </a:p>
          <a:p>
            <a:pPr marL="777558" lvl="1" indent="-457200" eaLnBrk="1" fontAlgn="auto" hangingPunct="1">
              <a:spcAft>
                <a:spcPts val="0"/>
              </a:spcAft>
              <a:defRPr/>
            </a:pPr>
            <a:r>
              <a:rPr lang="en-US" sz="2800" b="1" dirty="0" smtClean="0">
                <a:solidFill>
                  <a:schemeClr val="tx1"/>
                </a:solidFill>
              </a:rPr>
              <a:t>10</a:t>
            </a:r>
            <a:r>
              <a:rPr lang="en-US" sz="2800" b="1" dirty="0">
                <a:solidFill>
                  <a:schemeClr val="tx1"/>
                </a:solidFill>
              </a:rPr>
              <a:t>% </a:t>
            </a:r>
            <a:r>
              <a:rPr lang="en-US" sz="2800" b="1" dirty="0" smtClean="0">
                <a:solidFill>
                  <a:schemeClr val="tx1"/>
                </a:solidFill>
              </a:rPr>
              <a:t>= 1.2 </a:t>
            </a:r>
            <a:r>
              <a:rPr lang="en-US" sz="2800" b="1" dirty="0">
                <a:solidFill>
                  <a:schemeClr val="tx1"/>
                </a:solidFill>
              </a:rPr>
              <a:t>million </a:t>
            </a:r>
            <a:r>
              <a:rPr lang="en-US" sz="2800" b="1" dirty="0" smtClean="0">
                <a:solidFill>
                  <a:schemeClr val="tx1"/>
                </a:solidFill>
              </a:rPr>
              <a:t>lives saved</a:t>
            </a:r>
            <a:endParaRPr lang="en-US" sz="2800" b="1" dirty="0">
              <a:solidFill>
                <a:schemeClr val="tx1"/>
              </a:solidFill>
            </a:endParaRPr>
          </a:p>
          <a:p>
            <a:pPr marL="548958" lvl="1" eaLnBrk="1" fontAlgn="auto" hangingPunct="1">
              <a:spcAft>
                <a:spcPts val="0"/>
              </a:spcAft>
              <a:defRPr/>
            </a:pPr>
            <a:r>
              <a:rPr lang="en-US" sz="2800" b="1" dirty="0" smtClean="0">
                <a:solidFill>
                  <a:schemeClr val="tx1"/>
                </a:solidFill>
              </a:rPr>
              <a:t>   15% = </a:t>
            </a:r>
            <a:r>
              <a:rPr lang="en-US" sz="2800" b="1" dirty="0">
                <a:solidFill>
                  <a:schemeClr val="tx1"/>
                </a:solidFill>
              </a:rPr>
              <a:t>1.9 million </a:t>
            </a:r>
            <a:r>
              <a:rPr lang="en-US" sz="2800" b="1" dirty="0" smtClean="0">
                <a:solidFill>
                  <a:schemeClr val="tx1"/>
                </a:solidFill>
              </a:rPr>
              <a:t>lives saved</a:t>
            </a:r>
          </a:p>
          <a:p>
            <a:pPr marL="320358" lvl="1" indent="0" eaLnBrk="1" fontAlgn="auto" hangingPunct="1">
              <a:spcAft>
                <a:spcPts val="0"/>
              </a:spcAft>
              <a:buNone/>
              <a:defRPr/>
            </a:pPr>
            <a:endParaRPr lang="en-US" sz="2800" b="1" dirty="0" smtClean="0">
              <a:solidFill>
                <a:schemeClr val="tx1"/>
              </a:solidFill>
            </a:endParaRPr>
          </a:p>
          <a:p>
            <a:pPr marL="274320" eaLnBrk="1" fontAlgn="auto" hangingPunct="1">
              <a:spcAft>
                <a:spcPts val="0"/>
              </a:spcAft>
              <a:defRPr/>
            </a:pPr>
            <a:r>
              <a:rPr lang="en-US" sz="2800" b="1" dirty="0" smtClean="0">
                <a:solidFill>
                  <a:schemeClr val="tx1"/>
                </a:solidFill>
              </a:rPr>
              <a:t>No </a:t>
            </a:r>
            <a:r>
              <a:rPr lang="en-US" sz="2800" b="1" dirty="0">
                <a:solidFill>
                  <a:schemeClr val="tx1"/>
                </a:solidFill>
              </a:rPr>
              <a:t>other health intervention could make such a difference!</a:t>
            </a:r>
          </a:p>
        </p:txBody>
      </p:sp>
      <p:sp>
        <p:nvSpPr>
          <p:cNvPr id="154626" name="Rectangle 2"/>
          <p:cNvSpPr>
            <a:spLocks noGrp="1" noChangeArrowheads="1"/>
          </p:cNvSpPr>
          <p:nvPr>
            <p:ph type="title"/>
          </p:nvPr>
        </p:nvSpPr>
        <p:spPr/>
        <p:txBody>
          <a:bodyPr/>
          <a:lstStyle/>
          <a:p>
            <a:pPr eaLnBrk="1" fontAlgn="auto" hangingPunct="1">
              <a:spcAft>
                <a:spcPts val="0"/>
              </a:spcAft>
              <a:defRPr/>
            </a:pPr>
            <a:r>
              <a:rPr lang="en-US" sz="4400" b="1" dirty="0"/>
              <a:t>Power of Intervention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25650"/>
            <a:ext cx="20431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171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solidFill>
                  <a:schemeClr val="hlink"/>
                </a:solidFill>
              </a:rPr>
              <a:t>Background</a:t>
            </a:r>
          </a:p>
        </p:txBody>
      </p:sp>
      <p:sp>
        <p:nvSpPr>
          <p:cNvPr id="71683" name="Rectangle 3"/>
          <p:cNvSpPr>
            <a:spLocks noGrp="1" noChangeArrowheads="1"/>
          </p:cNvSpPr>
          <p:nvPr>
            <p:ph type="body" idx="1"/>
          </p:nvPr>
        </p:nvSpPr>
        <p:spPr/>
        <p:txBody>
          <a:bodyPr/>
          <a:lstStyle/>
          <a:p>
            <a:pPr eaLnBrk="1" hangingPunct="1">
              <a:lnSpc>
                <a:spcPct val="90000"/>
              </a:lnSpc>
              <a:buClr>
                <a:schemeClr val="tx2"/>
              </a:buClr>
              <a:defRPr/>
            </a:pPr>
            <a:r>
              <a:rPr lang="en-US" dirty="0" smtClean="0"/>
              <a:t>44% of cigarettes smoked in the US are consumed by individuals with mental health or substance use disorders</a:t>
            </a:r>
          </a:p>
          <a:p>
            <a:pPr eaLnBrk="1" hangingPunct="1">
              <a:lnSpc>
                <a:spcPct val="90000"/>
              </a:lnSpc>
              <a:buClr>
                <a:schemeClr val="tx2"/>
              </a:buClr>
              <a:defRPr/>
            </a:pPr>
            <a:endParaRPr lang="en-US" dirty="0" smtClean="0"/>
          </a:p>
          <a:p>
            <a:pPr eaLnBrk="1" hangingPunct="1">
              <a:lnSpc>
                <a:spcPct val="90000"/>
              </a:lnSpc>
              <a:buClr>
                <a:schemeClr val="tx2"/>
              </a:buClr>
              <a:defRPr/>
            </a:pPr>
            <a:r>
              <a:rPr lang="en-US" dirty="0" smtClean="0"/>
              <a:t>People with mental health disorders die on average 25 years earlier</a:t>
            </a:r>
          </a:p>
          <a:p>
            <a:pPr marL="114300" indent="0" eaLnBrk="1" hangingPunct="1">
              <a:lnSpc>
                <a:spcPct val="90000"/>
              </a:lnSpc>
              <a:buClr>
                <a:schemeClr val="tx2"/>
              </a:buClr>
              <a:buNone/>
              <a:defRPr/>
            </a:pPr>
            <a:endParaRPr lang="en-US" dirty="0" smtClean="0"/>
          </a:p>
          <a:p>
            <a:pPr marL="114300" indent="0" eaLnBrk="1" hangingPunct="1">
              <a:lnSpc>
                <a:spcPct val="90000"/>
              </a:lnSpc>
              <a:buClr>
                <a:schemeClr val="tx2"/>
              </a:buClr>
              <a:buNone/>
              <a:defRPr/>
            </a:pPr>
            <a:endParaRPr lang="en-US" dirty="0" smtClean="0"/>
          </a:p>
          <a:p>
            <a:pPr eaLnBrk="1" hangingPunct="1">
              <a:lnSpc>
                <a:spcPct val="90000"/>
              </a:lnSpc>
              <a:buClr>
                <a:schemeClr val="tx2"/>
              </a:buClr>
              <a:defRPr/>
            </a:pPr>
            <a:r>
              <a:rPr lang="en-US" dirty="0" smtClean="0"/>
              <a:t>21% of psychiatric hospitals still allow smoking inside their facilities</a:t>
            </a:r>
          </a:p>
        </p:txBody>
      </p:sp>
    </p:spTree>
    <p:extLst>
      <p:ext uri="{BB962C8B-B14F-4D97-AF65-F5344CB8AC3E}">
        <p14:creationId xmlns:p14="http://schemas.microsoft.com/office/powerpoint/2010/main" val="72731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28600"/>
            <a:ext cx="9144000" cy="1089025"/>
          </a:xfrm>
        </p:spPr>
        <p:txBody>
          <a:bodyPr anchor="b"/>
          <a:lstStyle/>
          <a:p>
            <a:pPr algn="ctr"/>
            <a:r>
              <a:rPr lang="en-US" sz="3600" dirty="0" smtClean="0">
                <a:latin typeface="Arial" charset="0"/>
                <a:ea typeface="ＭＳ Ｐゴシック" pitchFamily="34" charset="-128"/>
                <a:cs typeface="Arial" charset="0"/>
              </a:rPr>
              <a:t>Tobacco Use </a:t>
            </a:r>
            <a:r>
              <a:rPr lang="en-US" sz="3600" dirty="0">
                <a:latin typeface="Arial" charset="0"/>
                <a:ea typeface="ＭＳ Ｐゴシック" pitchFamily="34" charset="-128"/>
                <a:cs typeface="Arial" charset="0"/>
              </a:rPr>
              <a:t>D</a:t>
            </a:r>
            <a:r>
              <a:rPr lang="en-US" sz="3600" dirty="0" smtClean="0">
                <a:latin typeface="Arial" charset="0"/>
                <a:ea typeface="ＭＳ Ｐゴシック" pitchFamily="34" charset="-128"/>
                <a:cs typeface="Arial" charset="0"/>
              </a:rPr>
              <a:t>amages </a:t>
            </a:r>
            <a:r>
              <a:rPr lang="en-US" sz="3600" dirty="0">
                <a:latin typeface="Arial" charset="0"/>
                <a:ea typeface="ＭＳ Ｐゴシック" pitchFamily="34" charset="-128"/>
                <a:cs typeface="Arial" charset="0"/>
              </a:rPr>
              <a:t>V</a:t>
            </a:r>
            <a:r>
              <a:rPr lang="en-US" sz="3600" dirty="0" smtClean="0">
                <a:latin typeface="Arial" charset="0"/>
                <a:ea typeface="ＭＳ Ｐゴシック" pitchFamily="34" charset="-128"/>
                <a:cs typeface="Arial" charset="0"/>
              </a:rPr>
              <a:t>irtually </a:t>
            </a:r>
            <a:br>
              <a:rPr lang="en-US" sz="3600" dirty="0" smtClean="0">
                <a:latin typeface="Arial" charset="0"/>
                <a:ea typeface="ＭＳ Ｐゴシック" pitchFamily="34" charset="-128"/>
                <a:cs typeface="Arial" charset="0"/>
              </a:rPr>
            </a:br>
            <a:r>
              <a:rPr lang="en-US" sz="3600" dirty="0" smtClean="0">
                <a:latin typeface="Arial" charset="0"/>
                <a:ea typeface="ＭＳ Ｐゴシック" pitchFamily="34" charset="-128"/>
                <a:cs typeface="Arial" charset="0"/>
              </a:rPr>
              <a:t>Every </a:t>
            </a:r>
            <a:r>
              <a:rPr lang="en-US" sz="3600" dirty="0">
                <a:latin typeface="Arial" charset="0"/>
                <a:ea typeface="ＭＳ Ｐゴシック" pitchFamily="34" charset="-128"/>
                <a:cs typeface="Arial" charset="0"/>
              </a:rPr>
              <a:t>P</a:t>
            </a:r>
            <a:r>
              <a:rPr lang="en-US" sz="3600" dirty="0" smtClean="0">
                <a:latin typeface="Arial" charset="0"/>
                <a:ea typeface="ＭＳ Ｐゴシック" pitchFamily="34" charset="-128"/>
                <a:cs typeface="Arial" charset="0"/>
              </a:rPr>
              <a:t>art of the Body</a:t>
            </a:r>
          </a:p>
        </p:txBody>
      </p:sp>
      <p:pic>
        <p:nvPicPr>
          <p:cNvPr id="35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49336"/>
          <a:stretch>
            <a:fillRect/>
          </a:stretch>
        </p:blipFill>
        <p:spPr bwMode="auto">
          <a:xfrm>
            <a:off x="76200" y="1752600"/>
            <a:ext cx="4365625" cy="39624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9336"/>
          <a:stretch>
            <a:fillRect/>
          </a:stretch>
        </p:blipFill>
        <p:spPr bwMode="auto">
          <a:xfrm>
            <a:off x="4462237" y="1736952"/>
            <a:ext cx="4370387" cy="3967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1304925" y="1828800"/>
            <a:ext cx="1779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FF66"/>
                </a:solidFill>
                <a:latin typeface="Arial" charset="0"/>
                <a:cs typeface="Arial" charset="0"/>
              </a:defRPr>
            </a:lvl1pPr>
            <a:lvl2pPr marL="742950" indent="-285750" eaLnBrk="0" hangingPunct="0">
              <a:defRPr sz="2400" b="1">
                <a:solidFill>
                  <a:srgbClr val="FFFF66"/>
                </a:solidFill>
                <a:latin typeface="Arial" charset="0"/>
                <a:cs typeface="Arial" charset="0"/>
              </a:defRPr>
            </a:lvl2pPr>
            <a:lvl3pPr marL="1143000" indent="-228600" eaLnBrk="0" hangingPunct="0">
              <a:defRPr sz="2400" b="1">
                <a:solidFill>
                  <a:srgbClr val="FFFF66"/>
                </a:solidFill>
                <a:latin typeface="Arial" charset="0"/>
                <a:cs typeface="Arial" charset="0"/>
              </a:defRPr>
            </a:lvl3pPr>
            <a:lvl4pPr marL="1600200" indent="-228600" eaLnBrk="0" hangingPunct="0">
              <a:defRPr sz="2400" b="1">
                <a:solidFill>
                  <a:srgbClr val="FFFF66"/>
                </a:solidFill>
                <a:latin typeface="Arial" charset="0"/>
                <a:cs typeface="Arial" charset="0"/>
              </a:defRPr>
            </a:lvl4pPr>
            <a:lvl5pPr marL="2057400" indent="-228600" eaLnBrk="0" hangingPunct="0">
              <a:defRPr sz="2400" b="1">
                <a:solidFill>
                  <a:srgbClr val="FFFF66"/>
                </a:solidFill>
                <a:latin typeface="Arial" charset="0"/>
                <a:cs typeface="Arial" charset="0"/>
              </a:defRPr>
            </a:lvl5pPr>
            <a:lvl6pPr marL="2514600" indent="-228600" algn="ctr" eaLnBrk="0" fontAlgn="base" hangingPunct="0">
              <a:spcBef>
                <a:spcPct val="0"/>
              </a:spcBef>
              <a:spcAft>
                <a:spcPct val="0"/>
              </a:spcAft>
              <a:defRPr sz="2400" b="1">
                <a:solidFill>
                  <a:srgbClr val="FFFF66"/>
                </a:solidFill>
                <a:latin typeface="Arial" charset="0"/>
                <a:cs typeface="Arial" charset="0"/>
              </a:defRPr>
            </a:lvl6pPr>
            <a:lvl7pPr marL="2971800" indent="-228600" algn="ctr" eaLnBrk="0" fontAlgn="base" hangingPunct="0">
              <a:spcBef>
                <a:spcPct val="0"/>
              </a:spcBef>
              <a:spcAft>
                <a:spcPct val="0"/>
              </a:spcAft>
              <a:defRPr sz="2400" b="1">
                <a:solidFill>
                  <a:srgbClr val="FFFF66"/>
                </a:solidFill>
                <a:latin typeface="Arial" charset="0"/>
                <a:cs typeface="Arial" charset="0"/>
              </a:defRPr>
            </a:lvl7pPr>
            <a:lvl8pPr marL="3429000" indent="-228600" algn="ctr" eaLnBrk="0" fontAlgn="base" hangingPunct="0">
              <a:spcBef>
                <a:spcPct val="0"/>
              </a:spcBef>
              <a:spcAft>
                <a:spcPct val="0"/>
              </a:spcAft>
              <a:defRPr sz="2400" b="1">
                <a:solidFill>
                  <a:srgbClr val="FFFF66"/>
                </a:solidFill>
                <a:latin typeface="Arial" charset="0"/>
                <a:cs typeface="Arial" charset="0"/>
              </a:defRPr>
            </a:lvl8pPr>
            <a:lvl9pPr marL="3886200" indent="-228600" algn="ctr" eaLnBrk="0" fontAlgn="base" hangingPunct="0">
              <a:spcBef>
                <a:spcPct val="0"/>
              </a:spcBef>
              <a:spcAft>
                <a:spcPct val="0"/>
              </a:spcAft>
              <a:defRPr sz="2400" b="1">
                <a:solidFill>
                  <a:srgbClr val="FFFF66"/>
                </a:solidFill>
                <a:latin typeface="Arial" charset="0"/>
                <a:cs typeface="Arial" charset="0"/>
              </a:defRPr>
            </a:lvl9pPr>
          </a:lstStyle>
          <a:p>
            <a:pPr algn="l"/>
            <a:r>
              <a:rPr lang="en-US" sz="3200" b="0" i="1">
                <a:solidFill>
                  <a:schemeClr val="bg1"/>
                </a:solidFill>
                <a:ea typeface="ＭＳ Ｐゴシック" pitchFamily="34" charset="-128"/>
              </a:rPr>
              <a:t>Smoking</a:t>
            </a:r>
          </a:p>
        </p:txBody>
      </p:sp>
      <p:sp>
        <p:nvSpPr>
          <p:cNvPr id="35846" name="Text Box 6"/>
          <p:cNvSpPr txBox="1">
            <a:spLocks noChangeArrowheads="1"/>
          </p:cNvSpPr>
          <p:nvPr/>
        </p:nvSpPr>
        <p:spPr bwMode="auto">
          <a:xfrm>
            <a:off x="4810125" y="1828800"/>
            <a:ext cx="4011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FF66"/>
                </a:solidFill>
                <a:latin typeface="Arial" charset="0"/>
                <a:cs typeface="Arial" charset="0"/>
              </a:defRPr>
            </a:lvl1pPr>
            <a:lvl2pPr marL="742950" indent="-285750" eaLnBrk="0" hangingPunct="0">
              <a:defRPr sz="2400" b="1">
                <a:solidFill>
                  <a:srgbClr val="FFFF66"/>
                </a:solidFill>
                <a:latin typeface="Arial" charset="0"/>
                <a:cs typeface="Arial" charset="0"/>
              </a:defRPr>
            </a:lvl2pPr>
            <a:lvl3pPr marL="1143000" indent="-228600" eaLnBrk="0" hangingPunct="0">
              <a:defRPr sz="2400" b="1">
                <a:solidFill>
                  <a:srgbClr val="FFFF66"/>
                </a:solidFill>
                <a:latin typeface="Arial" charset="0"/>
                <a:cs typeface="Arial" charset="0"/>
              </a:defRPr>
            </a:lvl3pPr>
            <a:lvl4pPr marL="1600200" indent="-228600" eaLnBrk="0" hangingPunct="0">
              <a:defRPr sz="2400" b="1">
                <a:solidFill>
                  <a:srgbClr val="FFFF66"/>
                </a:solidFill>
                <a:latin typeface="Arial" charset="0"/>
                <a:cs typeface="Arial" charset="0"/>
              </a:defRPr>
            </a:lvl4pPr>
            <a:lvl5pPr marL="2057400" indent="-228600" eaLnBrk="0" hangingPunct="0">
              <a:defRPr sz="2400" b="1">
                <a:solidFill>
                  <a:srgbClr val="FFFF66"/>
                </a:solidFill>
                <a:latin typeface="Arial" charset="0"/>
                <a:cs typeface="Arial" charset="0"/>
              </a:defRPr>
            </a:lvl5pPr>
            <a:lvl6pPr marL="2514600" indent="-228600" algn="ctr" eaLnBrk="0" fontAlgn="base" hangingPunct="0">
              <a:spcBef>
                <a:spcPct val="0"/>
              </a:spcBef>
              <a:spcAft>
                <a:spcPct val="0"/>
              </a:spcAft>
              <a:defRPr sz="2400" b="1">
                <a:solidFill>
                  <a:srgbClr val="FFFF66"/>
                </a:solidFill>
                <a:latin typeface="Arial" charset="0"/>
                <a:cs typeface="Arial" charset="0"/>
              </a:defRPr>
            </a:lvl6pPr>
            <a:lvl7pPr marL="2971800" indent="-228600" algn="ctr" eaLnBrk="0" fontAlgn="base" hangingPunct="0">
              <a:spcBef>
                <a:spcPct val="0"/>
              </a:spcBef>
              <a:spcAft>
                <a:spcPct val="0"/>
              </a:spcAft>
              <a:defRPr sz="2400" b="1">
                <a:solidFill>
                  <a:srgbClr val="FFFF66"/>
                </a:solidFill>
                <a:latin typeface="Arial" charset="0"/>
                <a:cs typeface="Arial" charset="0"/>
              </a:defRPr>
            </a:lvl7pPr>
            <a:lvl8pPr marL="3429000" indent="-228600" algn="ctr" eaLnBrk="0" fontAlgn="base" hangingPunct="0">
              <a:spcBef>
                <a:spcPct val="0"/>
              </a:spcBef>
              <a:spcAft>
                <a:spcPct val="0"/>
              </a:spcAft>
              <a:defRPr sz="2400" b="1">
                <a:solidFill>
                  <a:srgbClr val="FFFF66"/>
                </a:solidFill>
                <a:latin typeface="Arial" charset="0"/>
                <a:cs typeface="Arial" charset="0"/>
              </a:defRPr>
            </a:lvl8pPr>
            <a:lvl9pPr marL="3886200" indent="-228600" algn="ctr" eaLnBrk="0" fontAlgn="base" hangingPunct="0">
              <a:spcBef>
                <a:spcPct val="0"/>
              </a:spcBef>
              <a:spcAft>
                <a:spcPct val="0"/>
              </a:spcAft>
              <a:defRPr sz="2400" b="1">
                <a:solidFill>
                  <a:srgbClr val="FFFF66"/>
                </a:solidFill>
                <a:latin typeface="Arial" charset="0"/>
                <a:cs typeface="Arial" charset="0"/>
              </a:defRPr>
            </a:lvl9pPr>
          </a:lstStyle>
          <a:p>
            <a:pPr algn="l"/>
            <a:r>
              <a:rPr lang="en-US" sz="3200" b="0" i="1">
                <a:solidFill>
                  <a:schemeClr val="bg1"/>
                </a:solidFill>
                <a:ea typeface="ＭＳ Ｐゴシック" pitchFamily="34" charset="-128"/>
              </a:rPr>
              <a:t>Secondhand Smoke</a:t>
            </a:r>
          </a:p>
        </p:txBody>
      </p:sp>
      <p:sp>
        <p:nvSpPr>
          <p:cNvPr id="35847" name="Line 5"/>
          <p:cNvSpPr>
            <a:spLocks noChangeShapeType="1"/>
          </p:cNvSpPr>
          <p:nvPr/>
        </p:nvSpPr>
        <p:spPr bwMode="auto">
          <a:xfrm>
            <a:off x="533400" y="1371600"/>
            <a:ext cx="8153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155558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776288" y="4848225"/>
            <a:ext cx="8620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buClr>
                <a:schemeClr val="tx1"/>
              </a:buClr>
              <a:buSzPct val="60000"/>
              <a:buFont typeface="Wingdings" pitchFamily="2" charset="2"/>
              <a:buNone/>
            </a:pPr>
            <a:r>
              <a:rPr lang="en-US" sz="1800">
                <a:latin typeface="Tahoma" pitchFamily="34" charset="0"/>
              </a:rPr>
              <a:t>Packs</a:t>
            </a:r>
          </a:p>
          <a:p>
            <a:pPr algn="ctr" eaLnBrk="1" hangingPunct="1">
              <a:buClr>
                <a:schemeClr val="tx1"/>
              </a:buClr>
              <a:buSzPct val="60000"/>
              <a:buFont typeface="Wingdings" pitchFamily="2" charset="2"/>
              <a:buNone/>
            </a:pPr>
            <a:r>
              <a:rPr lang="en-US" sz="1800">
                <a:latin typeface="Tahoma" pitchFamily="34" charset="0"/>
              </a:rPr>
              <a:t>per </a:t>
            </a:r>
          </a:p>
          <a:p>
            <a:pPr algn="ctr" eaLnBrk="1" hangingPunct="1">
              <a:buClr>
                <a:schemeClr val="tx1"/>
              </a:buClr>
              <a:buSzPct val="60000"/>
              <a:buFont typeface="Wingdings" pitchFamily="2" charset="2"/>
              <a:buNone/>
            </a:pPr>
            <a:r>
              <a:rPr lang="en-US" sz="1800">
                <a:latin typeface="Tahoma" pitchFamily="34" charset="0"/>
              </a:rPr>
              <a:t>day</a:t>
            </a:r>
          </a:p>
        </p:txBody>
      </p:sp>
      <p:sp>
        <p:nvSpPr>
          <p:cNvPr id="33795" name="Text Box 4"/>
          <p:cNvSpPr txBox="1">
            <a:spLocks noChangeArrowheads="1"/>
          </p:cNvSpPr>
          <p:nvPr/>
        </p:nvSpPr>
        <p:spPr bwMode="auto">
          <a:xfrm>
            <a:off x="2001838" y="1855788"/>
            <a:ext cx="62960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buClr>
                <a:schemeClr val="tx1"/>
              </a:buClr>
              <a:buSzPct val="60000"/>
              <a:buFont typeface="Wingdings" pitchFamily="2" charset="2"/>
              <a:buNone/>
            </a:pPr>
            <a:r>
              <a:rPr lang="en-US" sz="1800" dirty="0">
                <a:latin typeface="Tahoma" pitchFamily="34" charset="0"/>
              </a:rPr>
              <a:t>Buying cigarettes every day for 50 years @ $4.32 per pack</a:t>
            </a:r>
          </a:p>
          <a:p>
            <a:pPr eaLnBrk="1" hangingPunct="1">
              <a:buClr>
                <a:schemeClr val="tx1"/>
              </a:buClr>
              <a:buSzPct val="60000"/>
              <a:buFont typeface="Wingdings" pitchFamily="2" charset="2"/>
              <a:buNone/>
            </a:pPr>
            <a:r>
              <a:rPr lang="en-US" sz="1800" dirty="0">
                <a:latin typeface="Tahoma" pitchFamily="34" charset="0"/>
              </a:rPr>
              <a:t>Money banked monthly, earning 4% interest</a:t>
            </a:r>
          </a:p>
        </p:txBody>
      </p:sp>
      <p:grpSp>
        <p:nvGrpSpPr>
          <p:cNvPr id="33796" name="Group 5"/>
          <p:cNvGrpSpPr>
            <a:grpSpLocks noChangeAspect="1"/>
          </p:cNvGrpSpPr>
          <p:nvPr/>
        </p:nvGrpSpPr>
        <p:grpSpPr bwMode="auto">
          <a:xfrm>
            <a:off x="1784350" y="2635250"/>
            <a:ext cx="514350" cy="717550"/>
            <a:chOff x="3766" y="1361"/>
            <a:chExt cx="1673" cy="2332"/>
          </a:xfrm>
        </p:grpSpPr>
        <p:sp>
          <p:nvSpPr>
            <p:cNvPr id="34252" name="Freeform 6"/>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3" name="Freeform 7"/>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4" name="Freeform 8"/>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5" name="Freeform 9"/>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6" name="Freeform 10"/>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7" name="Freeform 11"/>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8" name="Freeform 12"/>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9" name="Freeform 13"/>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0" name="Freeform 14"/>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1" name="Freeform 15"/>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2" name="Freeform 16"/>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3" name="Freeform 17"/>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4" name="Freeform 18"/>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5" name="Freeform 19"/>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6" name="Freeform 20"/>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7" name="Freeform 21"/>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8" name="Freeform 22"/>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9" name="Freeform 23"/>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0" name="Freeform 24"/>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1" name="Freeform 25"/>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2" name="Freeform 26"/>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3" name="Freeform 27"/>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4" name="Freeform 28"/>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5" name="Freeform 29"/>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6" name="Freeform 30"/>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7" name="Freeform 31"/>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8" name="Freeform 32"/>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9" name="Freeform 33"/>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0" name="Freeform 34"/>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1" name="Freeform 35"/>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2" name="Freeform 36"/>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3" name="Freeform 37"/>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4" name="Freeform 38"/>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5" name="Freeform 39"/>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6" name="Freeform 40"/>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7" name="Freeform 41"/>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8" name="Freeform 42"/>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9" name="Freeform 43"/>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0" name="Freeform 44"/>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1" name="Freeform 45"/>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2" name="Freeform 46"/>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3" name="Freeform 47"/>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4" name="Freeform 48"/>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5" name="Freeform 49"/>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6" name="Freeform 50"/>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7" name="Freeform 51"/>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8" name="Freeform 52"/>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9" name="Freeform 53"/>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0" name="Freeform 54"/>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1" name="Freeform 55"/>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2" name="Freeform 56"/>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3" name="Freeform 57"/>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4" name="Freeform 58"/>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5" name="Freeform 59"/>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6" name="Freeform 60"/>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7" name="Freeform 61"/>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8" name="Freeform 62"/>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9" name="Freeform 63"/>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0" name="Freeform 64"/>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1" name="Freeform 65"/>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2" name="Freeform 66"/>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3" name="Freeform 67"/>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4" name="Freeform 68"/>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5" name="Freeform 69"/>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6" name="Freeform 70"/>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7" name="Freeform 71"/>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8" name="Freeform 72"/>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9" name="Freeform 73"/>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0" name="Freeform 74"/>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1" name="Freeform 75"/>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2" name="Freeform 76"/>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3" name="Freeform 77"/>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4" name="Freeform 78"/>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5" name="Freeform 79"/>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6" name="Freeform 80"/>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7" name="Freeform 81"/>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8" name="Freeform 82"/>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9" name="Freeform 83"/>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0" name="Freeform 84"/>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1" name="Freeform 85"/>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2" name="Freeform 86"/>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3" name="Freeform 87"/>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4" name="Freeform 88"/>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5" name="Freeform 89"/>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6" name="Freeform 90"/>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7" name="Freeform 91"/>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8" name="Freeform 92"/>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9" name="Freeform 93"/>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97" name="Group 94"/>
          <p:cNvGrpSpPr>
            <a:grpSpLocks noChangeAspect="1"/>
          </p:cNvGrpSpPr>
          <p:nvPr/>
        </p:nvGrpSpPr>
        <p:grpSpPr bwMode="auto">
          <a:xfrm>
            <a:off x="1168400" y="2635250"/>
            <a:ext cx="514350" cy="717550"/>
            <a:chOff x="3766" y="1361"/>
            <a:chExt cx="1673" cy="2332"/>
          </a:xfrm>
        </p:grpSpPr>
        <p:sp>
          <p:nvSpPr>
            <p:cNvPr id="34164" name="Freeform 95"/>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5" name="Freeform 96"/>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6" name="Freeform 97"/>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7" name="Freeform 98"/>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8" name="Freeform 99"/>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9" name="Freeform 100"/>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0" name="Freeform 101"/>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1" name="Freeform 102"/>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2" name="Freeform 103"/>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3" name="Freeform 104"/>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4" name="Freeform 105"/>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5" name="Freeform 106"/>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6" name="Freeform 107"/>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7" name="Freeform 108"/>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8" name="Freeform 109"/>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9" name="Freeform 110"/>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0" name="Freeform 111"/>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1" name="Freeform 112"/>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2" name="Freeform 113"/>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3" name="Freeform 114"/>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4" name="Freeform 115"/>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5" name="Freeform 116"/>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6" name="Freeform 117"/>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7" name="Freeform 118"/>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8" name="Freeform 119"/>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9" name="Freeform 120"/>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0" name="Freeform 121"/>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1" name="Freeform 122"/>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2" name="Freeform 123"/>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3" name="Freeform 124"/>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4" name="Freeform 125"/>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5" name="Freeform 126"/>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6" name="Freeform 127"/>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7" name="Freeform 128"/>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8" name="Freeform 129"/>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9" name="Freeform 130"/>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0" name="Freeform 131"/>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1" name="Freeform 132"/>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2" name="Freeform 133"/>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3" name="Freeform 134"/>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4" name="Freeform 135"/>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5" name="Freeform 136"/>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6" name="Freeform 137"/>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7" name="Freeform 138"/>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8" name="Freeform 139"/>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9" name="Freeform 140"/>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0" name="Freeform 141"/>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1" name="Freeform 142"/>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2" name="Freeform 143"/>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3" name="Freeform 144"/>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4" name="Freeform 145"/>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5" name="Freeform 146"/>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6" name="Freeform 147"/>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7" name="Freeform 148"/>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8" name="Freeform 149"/>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9" name="Freeform 150"/>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0" name="Freeform 151"/>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1" name="Freeform 152"/>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2" name="Freeform 153"/>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3" name="Freeform 154"/>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4" name="Freeform 155"/>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5" name="Freeform 156"/>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6" name="Freeform 157"/>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7" name="Freeform 158"/>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8" name="Freeform 159"/>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9" name="Freeform 160"/>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0" name="Freeform 161"/>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1" name="Freeform 162"/>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2" name="Freeform 163"/>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3" name="Freeform 164"/>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4" name="Freeform 165"/>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5" name="Freeform 166"/>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6" name="Freeform 167"/>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7" name="Freeform 168"/>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8" name="Freeform 169"/>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9" name="Freeform 170"/>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0" name="Freeform 171"/>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1" name="Freeform 172"/>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2" name="Freeform 173"/>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3" name="Freeform 174"/>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4" name="Freeform 175"/>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5" name="Freeform 176"/>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6" name="Freeform 177"/>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7" name="Freeform 178"/>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8" name="Freeform 179"/>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9" name="Freeform 180"/>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0" name="Freeform 181"/>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1" name="Freeform 182"/>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98" name="Group 183"/>
          <p:cNvGrpSpPr>
            <a:grpSpLocks noChangeAspect="1"/>
          </p:cNvGrpSpPr>
          <p:nvPr/>
        </p:nvGrpSpPr>
        <p:grpSpPr bwMode="auto">
          <a:xfrm>
            <a:off x="561975" y="2635250"/>
            <a:ext cx="514350" cy="717550"/>
            <a:chOff x="3766" y="1361"/>
            <a:chExt cx="1673" cy="2332"/>
          </a:xfrm>
        </p:grpSpPr>
        <p:sp>
          <p:nvSpPr>
            <p:cNvPr id="34076" name="Freeform 184"/>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7" name="Freeform 185"/>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8" name="Freeform 186"/>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9" name="Freeform 187"/>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0" name="Freeform 188"/>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1" name="Freeform 189"/>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2" name="Freeform 190"/>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3" name="Freeform 191"/>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4" name="Freeform 192"/>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5" name="Freeform 193"/>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6" name="Freeform 194"/>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7" name="Freeform 195"/>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8" name="Freeform 196"/>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9" name="Freeform 197"/>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0" name="Freeform 198"/>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1" name="Freeform 199"/>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2" name="Freeform 200"/>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3" name="Freeform 201"/>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4" name="Freeform 202"/>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5" name="Freeform 203"/>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6" name="Freeform 204"/>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7" name="Freeform 205"/>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8" name="Freeform 206"/>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9" name="Freeform 207"/>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0" name="Freeform 208"/>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1" name="Freeform 209"/>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2" name="Freeform 210"/>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3" name="Freeform 211"/>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4" name="Freeform 212"/>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5" name="Freeform 213"/>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6" name="Freeform 214"/>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7" name="Freeform 215"/>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8" name="Freeform 216"/>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9" name="Freeform 217"/>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0" name="Freeform 218"/>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1" name="Freeform 219"/>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2" name="Freeform 220"/>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3" name="Freeform 221"/>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4" name="Freeform 222"/>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5" name="Freeform 223"/>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6" name="Freeform 224"/>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7" name="Freeform 225"/>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8" name="Freeform 226"/>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9" name="Freeform 227"/>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0" name="Freeform 228"/>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1" name="Freeform 229"/>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2" name="Freeform 230"/>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3" name="Freeform 231"/>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4" name="Freeform 232"/>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5" name="Freeform 233"/>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6" name="Freeform 234"/>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7" name="Freeform 235"/>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8" name="Freeform 236"/>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9" name="Freeform 237"/>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0" name="Freeform 238"/>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1" name="Freeform 239"/>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2" name="Freeform 240"/>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3" name="Freeform 241"/>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4" name="Freeform 242"/>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5" name="Freeform 243"/>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6" name="Freeform 244"/>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7" name="Freeform 245"/>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8" name="Freeform 246"/>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9" name="Freeform 247"/>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0" name="Freeform 248"/>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1" name="Freeform 249"/>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2" name="Freeform 250"/>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3" name="Freeform 251"/>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4" name="Freeform 252"/>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5" name="Freeform 253"/>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6" name="Freeform 254"/>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7" name="Freeform 255"/>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8" name="Freeform 256"/>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9" name="Freeform 257"/>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0" name="Freeform 258"/>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1" name="Freeform 259"/>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2" name="Freeform 260"/>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3" name="Freeform 261"/>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4" name="Freeform 262"/>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5" name="Freeform 263"/>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6" name="Freeform 264"/>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7" name="Freeform 265"/>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8" name="Freeform 266"/>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9" name="Freeform 267"/>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0" name="Freeform 268"/>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1" name="Freeform 269"/>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2" name="Freeform 270"/>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3" name="Freeform 271"/>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99" name="Group 272"/>
          <p:cNvGrpSpPr>
            <a:grpSpLocks noChangeAspect="1"/>
          </p:cNvGrpSpPr>
          <p:nvPr/>
        </p:nvGrpSpPr>
        <p:grpSpPr bwMode="auto">
          <a:xfrm>
            <a:off x="1784350" y="3787775"/>
            <a:ext cx="508000" cy="708025"/>
            <a:chOff x="3766" y="1361"/>
            <a:chExt cx="1673" cy="2332"/>
          </a:xfrm>
        </p:grpSpPr>
        <p:sp>
          <p:nvSpPr>
            <p:cNvPr id="33988" name="Freeform 273"/>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9" name="Freeform 274"/>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0" name="Freeform 275"/>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1" name="Freeform 276"/>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2" name="Freeform 277"/>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3" name="Freeform 278"/>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4" name="Freeform 279"/>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5" name="Freeform 280"/>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6" name="Freeform 281"/>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7" name="Freeform 282"/>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8" name="Freeform 283"/>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9" name="Freeform 284"/>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0" name="Freeform 285"/>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1" name="Freeform 286"/>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2" name="Freeform 287"/>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3" name="Freeform 288"/>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4" name="Freeform 289"/>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5" name="Freeform 290"/>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6" name="Freeform 291"/>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7" name="Freeform 292"/>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8" name="Freeform 293"/>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9" name="Freeform 294"/>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0" name="Freeform 295"/>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1" name="Freeform 296"/>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2" name="Freeform 297"/>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3" name="Freeform 298"/>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4" name="Freeform 299"/>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5" name="Freeform 300"/>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6" name="Freeform 301"/>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7" name="Freeform 302"/>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8" name="Freeform 303"/>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9" name="Freeform 304"/>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0" name="Freeform 305"/>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1" name="Freeform 306"/>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2" name="Freeform 307"/>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3" name="Freeform 308"/>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4" name="Freeform 309"/>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5" name="Freeform 310"/>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6" name="Freeform 311"/>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7" name="Freeform 312"/>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8" name="Freeform 313"/>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9" name="Freeform 314"/>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0" name="Freeform 315"/>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1" name="Freeform 316"/>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2" name="Freeform 317"/>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3" name="Freeform 318"/>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4" name="Freeform 319"/>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5" name="Freeform 320"/>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6" name="Freeform 321"/>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7" name="Freeform 322"/>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8" name="Freeform 323"/>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9" name="Freeform 324"/>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0" name="Freeform 325"/>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1" name="Freeform 326"/>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2" name="Freeform 327"/>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3" name="Freeform 328"/>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4" name="Freeform 329"/>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5" name="Freeform 330"/>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6" name="Freeform 331"/>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7" name="Freeform 332"/>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8" name="Freeform 333"/>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9" name="Freeform 334"/>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0" name="Freeform 335"/>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1" name="Freeform 336"/>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2" name="Freeform 337"/>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3" name="Freeform 338"/>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4" name="Freeform 339"/>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5" name="Freeform 340"/>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6" name="Freeform 341"/>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7" name="Freeform 342"/>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8" name="Freeform 343"/>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9" name="Freeform 344"/>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0" name="Freeform 345"/>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1" name="Freeform 346"/>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2" name="Freeform 347"/>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3" name="Freeform 348"/>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4" name="Freeform 349"/>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5" name="Freeform 350"/>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6" name="Freeform 351"/>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7" name="Freeform 352"/>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8" name="Freeform 353"/>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9" name="Freeform 354"/>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0" name="Freeform 355"/>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1" name="Freeform 356"/>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2" name="Freeform 357"/>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3" name="Freeform 358"/>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4" name="Freeform 359"/>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5" name="Freeform 360"/>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00" name="Group 361"/>
          <p:cNvGrpSpPr>
            <a:grpSpLocks noChangeAspect="1"/>
          </p:cNvGrpSpPr>
          <p:nvPr/>
        </p:nvGrpSpPr>
        <p:grpSpPr bwMode="auto">
          <a:xfrm>
            <a:off x="1168400" y="3787775"/>
            <a:ext cx="508000" cy="708025"/>
            <a:chOff x="3766" y="1361"/>
            <a:chExt cx="1673" cy="2332"/>
          </a:xfrm>
        </p:grpSpPr>
        <p:sp>
          <p:nvSpPr>
            <p:cNvPr id="33900" name="Freeform 362"/>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363"/>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Freeform 364"/>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365"/>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366"/>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367"/>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368"/>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369"/>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370"/>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371"/>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0" name="Freeform 372"/>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373"/>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2" name="Freeform 374"/>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3" name="Freeform 375"/>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4" name="Freeform 376"/>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377"/>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6" name="Freeform 378"/>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379"/>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380"/>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381"/>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382"/>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1" name="Freeform 383"/>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384"/>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385"/>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386"/>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387"/>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388"/>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Freeform 389"/>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Freeform 390"/>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Freeform 391"/>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Freeform 392"/>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393"/>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Freeform 394"/>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Freeform 395"/>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Freeform 396"/>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397"/>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Freeform 398"/>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Freeform 399"/>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Freeform 400"/>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Freeform 401"/>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Freeform 402"/>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1" name="Freeform 403"/>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404"/>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3" name="Freeform 405"/>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Freeform 406"/>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5" name="Freeform 407"/>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408"/>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7" name="Freeform 409"/>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8" name="Freeform 410"/>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9" name="Freeform 411"/>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412"/>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1" name="Freeform 413"/>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414"/>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415"/>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4" name="Freeform 416"/>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5" name="Freeform 417"/>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6" name="Freeform 418"/>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7" name="Freeform 419"/>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8" name="Freeform 420"/>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421"/>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Freeform 422"/>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1" name="Freeform 423"/>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2" name="Freeform 424"/>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3" name="Freeform 425"/>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4" name="Freeform 426"/>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5" name="Freeform 427"/>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6" name="Freeform 428"/>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7" name="Freeform 429"/>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8" name="Freeform 430"/>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9" name="Freeform 431"/>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0" name="Freeform 432"/>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1" name="Freeform 433"/>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2" name="Freeform 434"/>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Freeform 435"/>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4" name="Freeform 436"/>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5" name="Freeform 437"/>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6" name="Freeform 438"/>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439"/>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8" name="Freeform 440"/>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9" name="Freeform 441"/>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0" name="Freeform 442"/>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1" name="Freeform 443"/>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2" name="Freeform 444"/>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3" name="Freeform 445"/>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4" name="Freeform 446"/>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5" name="Freeform 447"/>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6" name="Freeform 448"/>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7" name="Freeform 449"/>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01" name="Group 450"/>
          <p:cNvGrpSpPr>
            <a:grpSpLocks noChangeAspect="1"/>
          </p:cNvGrpSpPr>
          <p:nvPr/>
        </p:nvGrpSpPr>
        <p:grpSpPr bwMode="auto">
          <a:xfrm>
            <a:off x="1784350" y="4940300"/>
            <a:ext cx="541338" cy="755650"/>
            <a:chOff x="3766" y="1361"/>
            <a:chExt cx="1673" cy="2332"/>
          </a:xfrm>
        </p:grpSpPr>
        <p:sp>
          <p:nvSpPr>
            <p:cNvPr id="33812" name="Freeform 451"/>
            <p:cNvSpPr>
              <a:spLocks noChangeAspect="1"/>
            </p:cNvSpPr>
            <p:nvPr/>
          </p:nvSpPr>
          <p:spPr bwMode="auto">
            <a:xfrm>
              <a:off x="3766" y="1361"/>
              <a:ext cx="1673" cy="2332"/>
            </a:xfrm>
            <a:custGeom>
              <a:avLst/>
              <a:gdLst>
                <a:gd name="T0" fmla="*/ 1369 w 1673"/>
                <a:gd name="T1" fmla="*/ 1 h 2332"/>
                <a:gd name="T2" fmla="*/ 259 w 1673"/>
                <a:gd name="T3" fmla="*/ 0 h 2332"/>
                <a:gd name="T4" fmla="*/ 256 w 1673"/>
                <a:gd name="T5" fmla="*/ 0 h 2332"/>
                <a:gd name="T6" fmla="*/ 247 w 1673"/>
                <a:gd name="T7" fmla="*/ 1 h 2332"/>
                <a:gd name="T8" fmla="*/ 234 w 1673"/>
                <a:gd name="T9" fmla="*/ 3 h 2332"/>
                <a:gd name="T10" fmla="*/ 217 w 1673"/>
                <a:gd name="T11" fmla="*/ 6 h 2332"/>
                <a:gd name="T12" fmla="*/ 195 w 1673"/>
                <a:gd name="T13" fmla="*/ 12 h 2332"/>
                <a:gd name="T14" fmla="*/ 173 w 1673"/>
                <a:gd name="T15" fmla="*/ 18 h 2332"/>
                <a:gd name="T16" fmla="*/ 148 w 1673"/>
                <a:gd name="T17" fmla="*/ 28 h 2332"/>
                <a:gd name="T18" fmla="*/ 123 w 1673"/>
                <a:gd name="T19" fmla="*/ 41 h 2332"/>
                <a:gd name="T20" fmla="*/ 98 w 1673"/>
                <a:gd name="T21" fmla="*/ 58 h 2332"/>
                <a:gd name="T22" fmla="*/ 75 w 1673"/>
                <a:gd name="T23" fmla="*/ 79 h 2332"/>
                <a:gd name="T24" fmla="*/ 53 w 1673"/>
                <a:gd name="T25" fmla="*/ 103 h 2332"/>
                <a:gd name="T26" fmla="*/ 33 w 1673"/>
                <a:gd name="T27" fmla="*/ 133 h 2332"/>
                <a:gd name="T28" fmla="*/ 17 w 1673"/>
                <a:gd name="T29" fmla="*/ 168 h 2332"/>
                <a:gd name="T30" fmla="*/ 6 w 1673"/>
                <a:gd name="T31" fmla="*/ 208 h 2332"/>
                <a:gd name="T32" fmla="*/ 0 w 1673"/>
                <a:gd name="T33" fmla="*/ 253 h 2332"/>
                <a:gd name="T34" fmla="*/ 0 w 1673"/>
                <a:gd name="T35" fmla="*/ 306 h 2332"/>
                <a:gd name="T36" fmla="*/ 19 w 1673"/>
                <a:gd name="T37" fmla="*/ 662 h 2332"/>
                <a:gd name="T38" fmla="*/ 205 w 1673"/>
                <a:gd name="T39" fmla="*/ 2093 h 2332"/>
                <a:gd name="T40" fmla="*/ 206 w 1673"/>
                <a:gd name="T41" fmla="*/ 2103 h 2332"/>
                <a:gd name="T42" fmla="*/ 214 w 1673"/>
                <a:gd name="T43" fmla="*/ 2130 h 2332"/>
                <a:gd name="T44" fmla="*/ 226 w 1673"/>
                <a:gd name="T45" fmla="*/ 2168 h 2332"/>
                <a:gd name="T46" fmla="*/ 247 w 1673"/>
                <a:gd name="T47" fmla="*/ 2212 h 2332"/>
                <a:gd name="T48" fmla="*/ 273 w 1673"/>
                <a:gd name="T49" fmla="*/ 2255 h 2332"/>
                <a:gd name="T50" fmla="*/ 311 w 1673"/>
                <a:gd name="T51" fmla="*/ 2291 h 2332"/>
                <a:gd name="T52" fmla="*/ 358 w 1673"/>
                <a:gd name="T53" fmla="*/ 2315 h 2332"/>
                <a:gd name="T54" fmla="*/ 415 w 1673"/>
                <a:gd name="T55" fmla="*/ 2323 h 2332"/>
                <a:gd name="T56" fmla="*/ 1227 w 1673"/>
                <a:gd name="T57" fmla="*/ 2332 h 2332"/>
                <a:gd name="T58" fmla="*/ 1233 w 1673"/>
                <a:gd name="T59" fmla="*/ 2332 h 2332"/>
                <a:gd name="T60" fmla="*/ 1249 w 1673"/>
                <a:gd name="T61" fmla="*/ 2331 h 2332"/>
                <a:gd name="T62" fmla="*/ 1274 w 1673"/>
                <a:gd name="T63" fmla="*/ 2326 h 2332"/>
                <a:gd name="T64" fmla="*/ 1303 w 1673"/>
                <a:gd name="T65" fmla="*/ 2315 h 2332"/>
                <a:gd name="T66" fmla="*/ 1334 w 1673"/>
                <a:gd name="T67" fmla="*/ 2300 h 2332"/>
                <a:gd name="T68" fmla="*/ 1367 w 1673"/>
                <a:gd name="T69" fmla="*/ 2274 h 2332"/>
                <a:gd name="T70" fmla="*/ 1397 w 1673"/>
                <a:gd name="T71" fmla="*/ 2239 h 2332"/>
                <a:gd name="T72" fmla="*/ 1420 w 1673"/>
                <a:gd name="T73" fmla="*/ 2191 h 2332"/>
                <a:gd name="T74" fmla="*/ 1604 w 1673"/>
                <a:gd name="T75" fmla="*/ 1041 h 2332"/>
                <a:gd name="T76" fmla="*/ 1642 w 1673"/>
                <a:gd name="T77" fmla="*/ 796 h 2332"/>
                <a:gd name="T78" fmla="*/ 1645 w 1673"/>
                <a:gd name="T79" fmla="*/ 772 h 2332"/>
                <a:gd name="T80" fmla="*/ 1653 w 1673"/>
                <a:gd name="T81" fmla="*/ 715 h 2332"/>
                <a:gd name="T82" fmla="*/ 1664 w 1673"/>
                <a:gd name="T83" fmla="*/ 648 h 2332"/>
                <a:gd name="T84" fmla="*/ 1673 w 1673"/>
                <a:gd name="T85" fmla="*/ 591 h 2332"/>
                <a:gd name="T86" fmla="*/ 1600 w 1673"/>
                <a:gd name="T87" fmla="*/ 168 h 2332"/>
                <a:gd name="T88" fmla="*/ 1597 w 1673"/>
                <a:gd name="T89" fmla="*/ 162 h 2332"/>
                <a:gd name="T90" fmla="*/ 1586 w 1673"/>
                <a:gd name="T91" fmla="*/ 145 h 2332"/>
                <a:gd name="T92" fmla="*/ 1568 w 1673"/>
                <a:gd name="T93" fmla="*/ 120 h 2332"/>
                <a:gd name="T94" fmla="*/ 1543 w 1673"/>
                <a:gd name="T95" fmla="*/ 92 h 2332"/>
                <a:gd name="T96" fmla="*/ 1511 w 1673"/>
                <a:gd name="T97" fmla="*/ 62 h 2332"/>
                <a:gd name="T98" fmla="*/ 1470 w 1673"/>
                <a:gd name="T99" fmla="*/ 35 h 2332"/>
                <a:gd name="T100" fmla="*/ 1423 w 1673"/>
                <a:gd name="T101" fmla="*/ 14 h 2332"/>
                <a:gd name="T102" fmla="*/ 1369 w 1673"/>
                <a:gd name="T103" fmla="*/ 1 h 2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3"/>
                <a:gd name="T157" fmla="*/ 0 h 2332"/>
                <a:gd name="T158" fmla="*/ 1673 w 1673"/>
                <a:gd name="T159" fmla="*/ 2332 h 2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3" h="2332">
                  <a:moveTo>
                    <a:pt x="1369" y="1"/>
                  </a:moveTo>
                  <a:lnTo>
                    <a:pt x="259" y="0"/>
                  </a:lnTo>
                  <a:lnTo>
                    <a:pt x="256" y="0"/>
                  </a:lnTo>
                  <a:lnTo>
                    <a:pt x="247" y="1"/>
                  </a:lnTo>
                  <a:lnTo>
                    <a:pt x="234" y="3"/>
                  </a:lnTo>
                  <a:lnTo>
                    <a:pt x="217" y="6"/>
                  </a:lnTo>
                  <a:lnTo>
                    <a:pt x="195" y="12"/>
                  </a:lnTo>
                  <a:lnTo>
                    <a:pt x="173" y="18"/>
                  </a:lnTo>
                  <a:lnTo>
                    <a:pt x="148" y="28"/>
                  </a:lnTo>
                  <a:lnTo>
                    <a:pt x="123" y="41"/>
                  </a:lnTo>
                  <a:lnTo>
                    <a:pt x="98" y="58"/>
                  </a:lnTo>
                  <a:lnTo>
                    <a:pt x="75" y="79"/>
                  </a:lnTo>
                  <a:lnTo>
                    <a:pt x="53" y="103"/>
                  </a:lnTo>
                  <a:lnTo>
                    <a:pt x="33" y="133"/>
                  </a:lnTo>
                  <a:lnTo>
                    <a:pt x="17" y="168"/>
                  </a:lnTo>
                  <a:lnTo>
                    <a:pt x="6" y="208"/>
                  </a:lnTo>
                  <a:lnTo>
                    <a:pt x="0" y="253"/>
                  </a:lnTo>
                  <a:lnTo>
                    <a:pt x="0" y="306"/>
                  </a:lnTo>
                  <a:lnTo>
                    <a:pt x="19" y="662"/>
                  </a:lnTo>
                  <a:lnTo>
                    <a:pt x="205" y="2093"/>
                  </a:lnTo>
                  <a:lnTo>
                    <a:pt x="206" y="2103"/>
                  </a:lnTo>
                  <a:lnTo>
                    <a:pt x="214" y="2130"/>
                  </a:lnTo>
                  <a:lnTo>
                    <a:pt x="226" y="2168"/>
                  </a:lnTo>
                  <a:lnTo>
                    <a:pt x="247" y="2212"/>
                  </a:lnTo>
                  <a:lnTo>
                    <a:pt x="273" y="2255"/>
                  </a:lnTo>
                  <a:lnTo>
                    <a:pt x="311" y="2291"/>
                  </a:lnTo>
                  <a:lnTo>
                    <a:pt x="358" y="2315"/>
                  </a:lnTo>
                  <a:lnTo>
                    <a:pt x="415" y="2323"/>
                  </a:lnTo>
                  <a:lnTo>
                    <a:pt x="1227" y="2332"/>
                  </a:lnTo>
                  <a:lnTo>
                    <a:pt x="1233" y="2332"/>
                  </a:lnTo>
                  <a:lnTo>
                    <a:pt x="1249" y="2331"/>
                  </a:lnTo>
                  <a:lnTo>
                    <a:pt x="1274" y="2326"/>
                  </a:lnTo>
                  <a:lnTo>
                    <a:pt x="1303" y="2315"/>
                  </a:lnTo>
                  <a:lnTo>
                    <a:pt x="1334" y="2300"/>
                  </a:lnTo>
                  <a:lnTo>
                    <a:pt x="1367" y="2274"/>
                  </a:lnTo>
                  <a:lnTo>
                    <a:pt x="1397" y="2239"/>
                  </a:lnTo>
                  <a:lnTo>
                    <a:pt x="1420" y="2191"/>
                  </a:lnTo>
                  <a:lnTo>
                    <a:pt x="1604" y="1041"/>
                  </a:lnTo>
                  <a:lnTo>
                    <a:pt x="1642" y="796"/>
                  </a:lnTo>
                  <a:lnTo>
                    <a:pt x="1645" y="772"/>
                  </a:lnTo>
                  <a:lnTo>
                    <a:pt x="1653" y="715"/>
                  </a:lnTo>
                  <a:lnTo>
                    <a:pt x="1664" y="648"/>
                  </a:lnTo>
                  <a:lnTo>
                    <a:pt x="1673" y="591"/>
                  </a:lnTo>
                  <a:lnTo>
                    <a:pt x="1600" y="168"/>
                  </a:lnTo>
                  <a:lnTo>
                    <a:pt x="1597" y="162"/>
                  </a:lnTo>
                  <a:lnTo>
                    <a:pt x="1586" y="145"/>
                  </a:lnTo>
                  <a:lnTo>
                    <a:pt x="1568" y="120"/>
                  </a:lnTo>
                  <a:lnTo>
                    <a:pt x="1543" y="92"/>
                  </a:lnTo>
                  <a:lnTo>
                    <a:pt x="1511" y="62"/>
                  </a:lnTo>
                  <a:lnTo>
                    <a:pt x="1470" y="35"/>
                  </a:lnTo>
                  <a:lnTo>
                    <a:pt x="1423" y="14"/>
                  </a:lnTo>
                  <a:lnTo>
                    <a:pt x="136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452"/>
            <p:cNvSpPr>
              <a:spLocks noChangeAspect="1"/>
            </p:cNvSpPr>
            <p:nvPr/>
          </p:nvSpPr>
          <p:spPr bwMode="auto">
            <a:xfrm>
              <a:off x="4311" y="1881"/>
              <a:ext cx="164" cy="91"/>
            </a:xfrm>
            <a:custGeom>
              <a:avLst/>
              <a:gdLst>
                <a:gd name="T0" fmla="*/ 81 w 164"/>
                <a:gd name="T1" fmla="*/ 91 h 91"/>
                <a:gd name="T2" fmla="*/ 97 w 164"/>
                <a:gd name="T3" fmla="*/ 91 h 91"/>
                <a:gd name="T4" fmla="*/ 112 w 164"/>
                <a:gd name="T5" fmla="*/ 90 h 91"/>
                <a:gd name="T6" fmla="*/ 126 w 164"/>
                <a:gd name="T7" fmla="*/ 85 h 91"/>
                <a:gd name="T8" fmla="*/ 139 w 164"/>
                <a:gd name="T9" fmla="*/ 80 h 91"/>
                <a:gd name="T10" fmla="*/ 150 w 164"/>
                <a:gd name="T11" fmla="*/ 72 h 91"/>
                <a:gd name="T12" fmla="*/ 157 w 164"/>
                <a:gd name="T13" fmla="*/ 63 h 91"/>
                <a:gd name="T14" fmla="*/ 162 w 164"/>
                <a:gd name="T15" fmla="*/ 54 h 91"/>
                <a:gd name="T16" fmla="*/ 164 w 164"/>
                <a:gd name="T17" fmla="*/ 44 h 91"/>
                <a:gd name="T18" fmla="*/ 162 w 164"/>
                <a:gd name="T19" fmla="*/ 33 h 91"/>
                <a:gd name="T20" fmla="*/ 159 w 164"/>
                <a:gd name="T21" fmla="*/ 24 h 91"/>
                <a:gd name="T22" fmla="*/ 153 w 164"/>
                <a:gd name="T23" fmla="*/ 18 h 91"/>
                <a:gd name="T24" fmla="*/ 143 w 164"/>
                <a:gd name="T25" fmla="*/ 11 h 91"/>
                <a:gd name="T26" fmla="*/ 134 w 164"/>
                <a:gd name="T27" fmla="*/ 7 h 91"/>
                <a:gd name="T28" fmla="*/ 121 w 164"/>
                <a:gd name="T29" fmla="*/ 4 h 91"/>
                <a:gd name="T30" fmla="*/ 106 w 164"/>
                <a:gd name="T31" fmla="*/ 1 h 91"/>
                <a:gd name="T32" fmla="*/ 90 w 164"/>
                <a:gd name="T33" fmla="*/ 0 h 91"/>
                <a:gd name="T34" fmla="*/ 73 w 164"/>
                <a:gd name="T35" fmla="*/ 0 h 91"/>
                <a:gd name="T36" fmla="*/ 56 w 164"/>
                <a:gd name="T37" fmla="*/ 0 h 91"/>
                <a:gd name="T38" fmla="*/ 40 w 164"/>
                <a:gd name="T39" fmla="*/ 2 h 91"/>
                <a:gd name="T40" fmla="*/ 26 w 164"/>
                <a:gd name="T41" fmla="*/ 5 h 91"/>
                <a:gd name="T42" fmla="*/ 15 w 164"/>
                <a:gd name="T43" fmla="*/ 10 h 91"/>
                <a:gd name="T44" fmla="*/ 6 w 164"/>
                <a:gd name="T45" fmla="*/ 16 h 91"/>
                <a:gd name="T46" fmla="*/ 1 w 164"/>
                <a:gd name="T47" fmla="*/ 24 h 91"/>
                <a:gd name="T48" fmla="*/ 0 w 164"/>
                <a:gd name="T49" fmla="*/ 35 h 91"/>
                <a:gd name="T50" fmla="*/ 1 w 164"/>
                <a:gd name="T51" fmla="*/ 45 h 91"/>
                <a:gd name="T52" fmla="*/ 6 w 164"/>
                <a:gd name="T53" fmla="*/ 55 h 91"/>
                <a:gd name="T54" fmla="*/ 14 w 164"/>
                <a:gd name="T55" fmla="*/ 64 h 91"/>
                <a:gd name="T56" fmla="*/ 23 w 164"/>
                <a:gd name="T57" fmla="*/ 73 h 91"/>
                <a:gd name="T58" fmla="*/ 36 w 164"/>
                <a:gd name="T59" fmla="*/ 80 h 91"/>
                <a:gd name="T60" fmla="*/ 50 w 164"/>
                <a:gd name="T61" fmla="*/ 86 h 91"/>
                <a:gd name="T62" fmla="*/ 64 w 164"/>
                <a:gd name="T63" fmla="*/ 90 h 91"/>
                <a:gd name="T64" fmla="*/ 81 w 164"/>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1"/>
                <a:gd name="T101" fmla="*/ 164 w 16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1">
                  <a:moveTo>
                    <a:pt x="81" y="91"/>
                  </a:moveTo>
                  <a:lnTo>
                    <a:pt x="97" y="91"/>
                  </a:lnTo>
                  <a:lnTo>
                    <a:pt x="112" y="90"/>
                  </a:lnTo>
                  <a:lnTo>
                    <a:pt x="126" y="85"/>
                  </a:lnTo>
                  <a:lnTo>
                    <a:pt x="139" y="80"/>
                  </a:lnTo>
                  <a:lnTo>
                    <a:pt x="150" y="72"/>
                  </a:lnTo>
                  <a:lnTo>
                    <a:pt x="157" y="63"/>
                  </a:lnTo>
                  <a:lnTo>
                    <a:pt x="162" y="54"/>
                  </a:lnTo>
                  <a:lnTo>
                    <a:pt x="164" y="44"/>
                  </a:lnTo>
                  <a:lnTo>
                    <a:pt x="162" y="33"/>
                  </a:lnTo>
                  <a:lnTo>
                    <a:pt x="159" y="24"/>
                  </a:lnTo>
                  <a:lnTo>
                    <a:pt x="153" y="18"/>
                  </a:lnTo>
                  <a:lnTo>
                    <a:pt x="143" y="11"/>
                  </a:lnTo>
                  <a:lnTo>
                    <a:pt x="134" y="7"/>
                  </a:lnTo>
                  <a:lnTo>
                    <a:pt x="121" y="4"/>
                  </a:lnTo>
                  <a:lnTo>
                    <a:pt x="106" y="1"/>
                  </a:lnTo>
                  <a:lnTo>
                    <a:pt x="90" y="0"/>
                  </a:lnTo>
                  <a:lnTo>
                    <a:pt x="73" y="0"/>
                  </a:lnTo>
                  <a:lnTo>
                    <a:pt x="56" y="0"/>
                  </a:lnTo>
                  <a:lnTo>
                    <a:pt x="40" y="2"/>
                  </a:lnTo>
                  <a:lnTo>
                    <a:pt x="26" y="5"/>
                  </a:lnTo>
                  <a:lnTo>
                    <a:pt x="15" y="10"/>
                  </a:lnTo>
                  <a:lnTo>
                    <a:pt x="6" y="16"/>
                  </a:lnTo>
                  <a:lnTo>
                    <a:pt x="1" y="24"/>
                  </a:lnTo>
                  <a:lnTo>
                    <a:pt x="0" y="35"/>
                  </a:lnTo>
                  <a:lnTo>
                    <a:pt x="1" y="45"/>
                  </a:lnTo>
                  <a:lnTo>
                    <a:pt x="6" y="55"/>
                  </a:lnTo>
                  <a:lnTo>
                    <a:pt x="14" y="64"/>
                  </a:lnTo>
                  <a:lnTo>
                    <a:pt x="23" y="73"/>
                  </a:lnTo>
                  <a:lnTo>
                    <a:pt x="36" y="80"/>
                  </a:lnTo>
                  <a:lnTo>
                    <a:pt x="50" y="86"/>
                  </a:lnTo>
                  <a:lnTo>
                    <a:pt x="64" y="90"/>
                  </a:lnTo>
                  <a:lnTo>
                    <a:pt x="81" y="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453"/>
            <p:cNvSpPr>
              <a:spLocks noChangeAspect="1"/>
            </p:cNvSpPr>
            <p:nvPr/>
          </p:nvSpPr>
          <p:spPr bwMode="auto">
            <a:xfrm>
              <a:off x="4528" y="1881"/>
              <a:ext cx="165" cy="106"/>
            </a:xfrm>
            <a:custGeom>
              <a:avLst/>
              <a:gdLst>
                <a:gd name="T0" fmla="*/ 82 w 165"/>
                <a:gd name="T1" fmla="*/ 106 h 106"/>
                <a:gd name="T2" fmla="*/ 98 w 165"/>
                <a:gd name="T3" fmla="*/ 106 h 106"/>
                <a:gd name="T4" fmla="*/ 114 w 165"/>
                <a:gd name="T5" fmla="*/ 103 h 106"/>
                <a:gd name="T6" fmla="*/ 128 w 165"/>
                <a:gd name="T7" fmla="*/ 99 h 106"/>
                <a:gd name="T8" fmla="*/ 140 w 165"/>
                <a:gd name="T9" fmla="*/ 93 h 106"/>
                <a:gd name="T10" fmla="*/ 151 w 165"/>
                <a:gd name="T11" fmla="*/ 86 h 106"/>
                <a:gd name="T12" fmla="*/ 159 w 165"/>
                <a:gd name="T13" fmla="*/ 77 h 106"/>
                <a:gd name="T14" fmla="*/ 164 w 165"/>
                <a:gd name="T15" fmla="*/ 68 h 106"/>
                <a:gd name="T16" fmla="*/ 165 w 165"/>
                <a:gd name="T17" fmla="*/ 58 h 106"/>
                <a:gd name="T18" fmla="*/ 164 w 165"/>
                <a:gd name="T19" fmla="*/ 48 h 106"/>
                <a:gd name="T20" fmla="*/ 160 w 165"/>
                <a:gd name="T21" fmla="*/ 36 h 106"/>
                <a:gd name="T22" fmla="*/ 153 w 165"/>
                <a:gd name="T23" fmla="*/ 27 h 106"/>
                <a:gd name="T24" fmla="*/ 143 w 165"/>
                <a:gd name="T25" fmla="*/ 18 h 106"/>
                <a:gd name="T26" fmla="*/ 131 w 165"/>
                <a:gd name="T27" fmla="*/ 11 h 106"/>
                <a:gd name="T28" fmla="*/ 117 w 165"/>
                <a:gd name="T29" fmla="*/ 5 h 106"/>
                <a:gd name="T30" fmla="*/ 101 w 165"/>
                <a:gd name="T31" fmla="*/ 1 h 106"/>
                <a:gd name="T32" fmla="*/ 84 w 165"/>
                <a:gd name="T33" fmla="*/ 0 h 106"/>
                <a:gd name="T34" fmla="*/ 67 w 165"/>
                <a:gd name="T35" fmla="*/ 0 h 106"/>
                <a:gd name="T36" fmla="*/ 51 w 165"/>
                <a:gd name="T37" fmla="*/ 2 h 106"/>
                <a:gd name="T38" fmla="*/ 37 w 165"/>
                <a:gd name="T39" fmla="*/ 6 h 106"/>
                <a:gd name="T40" fmla="*/ 25 w 165"/>
                <a:gd name="T41" fmla="*/ 11 h 106"/>
                <a:gd name="T42" fmla="*/ 14 w 165"/>
                <a:gd name="T43" fmla="*/ 19 h 106"/>
                <a:gd name="T44" fmla="*/ 6 w 165"/>
                <a:gd name="T45" fmla="*/ 28 h 106"/>
                <a:gd name="T46" fmla="*/ 1 w 165"/>
                <a:gd name="T47" fmla="*/ 37 h 106"/>
                <a:gd name="T48" fmla="*/ 0 w 165"/>
                <a:gd name="T49" fmla="*/ 48 h 106"/>
                <a:gd name="T50" fmla="*/ 1 w 165"/>
                <a:gd name="T51" fmla="*/ 58 h 106"/>
                <a:gd name="T52" fmla="*/ 6 w 165"/>
                <a:gd name="T53" fmla="*/ 69 h 106"/>
                <a:gd name="T54" fmla="*/ 14 w 165"/>
                <a:gd name="T55" fmla="*/ 79 h 106"/>
                <a:gd name="T56" fmla="*/ 23 w 165"/>
                <a:gd name="T57" fmla="*/ 88 h 106"/>
                <a:gd name="T58" fmla="*/ 36 w 165"/>
                <a:gd name="T59" fmla="*/ 94 h 106"/>
                <a:gd name="T60" fmla="*/ 50 w 165"/>
                <a:gd name="T61" fmla="*/ 101 h 106"/>
                <a:gd name="T62" fmla="*/ 65 w 165"/>
                <a:gd name="T63" fmla="*/ 104 h 106"/>
                <a:gd name="T64" fmla="*/ 82 w 165"/>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06"/>
                <a:gd name="T101" fmla="*/ 165 w 16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06">
                  <a:moveTo>
                    <a:pt x="82" y="106"/>
                  </a:moveTo>
                  <a:lnTo>
                    <a:pt x="98" y="106"/>
                  </a:lnTo>
                  <a:lnTo>
                    <a:pt x="114" y="103"/>
                  </a:lnTo>
                  <a:lnTo>
                    <a:pt x="128" y="99"/>
                  </a:lnTo>
                  <a:lnTo>
                    <a:pt x="140" y="93"/>
                  </a:lnTo>
                  <a:lnTo>
                    <a:pt x="151" y="86"/>
                  </a:lnTo>
                  <a:lnTo>
                    <a:pt x="159" y="77"/>
                  </a:lnTo>
                  <a:lnTo>
                    <a:pt x="164" y="68"/>
                  </a:lnTo>
                  <a:lnTo>
                    <a:pt x="165" y="58"/>
                  </a:lnTo>
                  <a:lnTo>
                    <a:pt x="164" y="48"/>
                  </a:lnTo>
                  <a:lnTo>
                    <a:pt x="160" y="36"/>
                  </a:lnTo>
                  <a:lnTo>
                    <a:pt x="153" y="27"/>
                  </a:lnTo>
                  <a:lnTo>
                    <a:pt x="143" y="18"/>
                  </a:lnTo>
                  <a:lnTo>
                    <a:pt x="131" y="11"/>
                  </a:lnTo>
                  <a:lnTo>
                    <a:pt x="117" y="5"/>
                  </a:lnTo>
                  <a:lnTo>
                    <a:pt x="101" y="1"/>
                  </a:lnTo>
                  <a:lnTo>
                    <a:pt x="84" y="0"/>
                  </a:lnTo>
                  <a:lnTo>
                    <a:pt x="67" y="0"/>
                  </a:lnTo>
                  <a:lnTo>
                    <a:pt x="51" y="2"/>
                  </a:lnTo>
                  <a:lnTo>
                    <a:pt x="37" y="6"/>
                  </a:lnTo>
                  <a:lnTo>
                    <a:pt x="25" y="11"/>
                  </a:lnTo>
                  <a:lnTo>
                    <a:pt x="14" y="19"/>
                  </a:lnTo>
                  <a:lnTo>
                    <a:pt x="6" y="28"/>
                  </a:lnTo>
                  <a:lnTo>
                    <a:pt x="1" y="37"/>
                  </a:lnTo>
                  <a:lnTo>
                    <a:pt x="0" y="48"/>
                  </a:lnTo>
                  <a:lnTo>
                    <a:pt x="1" y="58"/>
                  </a:lnTo>
                  <a:lnTo>
                    <a:pt x="6" y="69"/>
                  </a:lnTo>
                  <a:lnTo>
                    <a:pt x="14" y="79"/>
                  </a:lnTo>
                  <a:lnTo>
                    <a:pt x="23" y="88"/>
                  </a:lnTo>
                  <a:lnTo>
                    <a:pt x="36" y="94"/>
                  </a:lnTo>
                  <a:lnTo>
                    <a:pt x="50" y="101"/>
                  </a:lnTo>
                  <a:lnTo>
                    <a:pt x="65" y="104"/>
                  </a:lnTo>
                  <a:lnTo>
                    <a:pt x="82"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454"/>
            <p:cNvSpPr>
              <a:spLocks noChangeAspect="1"/>
            </p:cNvSpPr>
            <p:nvPr/>
          </p:nvSpPr>
          <p:spPr bwMode="auto">
            <a:xfrm>
              <a:off x="4074" y="1857"/>
              <a:ext cx="167" cy="109"/>
            </a:xfrm>
            <a:custGeom>
              <a:avLst/>
              <a:gdLst>
                <a:gd name="T0" fmla="*/ 87 w 167"/>
                <a:gd name="T1" fmla="*/ 109 h 109"/>
                <a:gd name="T2" fmla="*/ 104 w 167"/>
                <a:gd name="T3" fmla="*/ 109 h 109"/>
                <a:gd name="T4" fmla="*/ 118 w 167"/>
                <a:gd name="T5" fmla="*/ 106 h 109"/>
                <a:gd name="T6" fmla="*/ 132 w 167"/>
                <a:gd name="T7" fmla="*/ 101 h 109"/>
                <a:gd name="T8" fmla="*/ 145 w 167"/>
                <a:gd name="T9" fmla="*/ 96 h 109"/>
                <a:gd name="T10" fmla="*/ 154 w 167"/>
                <a:gd name="T11" fmla="*/ 88 h 109"/>
                <a:gd name="T12" fmla="*/ 162 w 167"/>
                <a:gd name="T13" fmla="*/ 79 h 109"/>
                <a:gd name="T14" fmla="*/ 167 w 167"/>
                <a:gd name="T15" fmla="*/ 70 h 109"/>
                <a:gd name="T16" fmla="*/ 167 w 167"/>
                <a:gd name="T17" fmla="*/ 59 h 109"/>
                <a:gd name="T18" fmla="*/ 165 w 167"/>
                <a:gd name="T19" fmla="*/ 48 h 109"/>
                <a:gd name="T20" fmla="*/ 160 w 167"/>
                <a:gd name="T21" fmla="*/ 38 h 109"/>
                <a:gd name="T22" fmla="*/ 153 w 167"/>
                <a:gd name="T23" fmla="*/ 28 h 109"/>
                <a:gd name="T24" fmla="*/ 142 w 167"/>
                <a:gd name="T25" fmla="*/ 20 h 109"/>
                <a:gd name="T26" fmla="*/ 129 w 167"/>
                <a:gd name="T27" fmla="*/ 12 h 109"/>
                <a:gd name="T28" fmla="*/ 115 w 167"/>
                <a:gd name="T29" fmla="*/ 7 h 109"/>
                <a:gd name="T30" fmla="*/ 98 w 167"/>
                <a:gd name="T31" fmla="*/ 3 h 109"/>
                <a:gd name="T32" fmla="*/ 81 w 167"/>
                <a:gd name="T33" fmla="*/ 0 h 109"/>
                <a:gd name="T34" fmla="*/ 64 w 167"/>
                <a:gd name="T35" fmla="*/ 0 h 109"/>
                <a:gd name="T36" fmla="*/ 48 w 167"/>
                <a:gd name="T37" fmla="*/ 3 h 109"/>
                <a:gd name="T38" fmla="*/ 34 w 167"/>
                <a:gd name="T39" fmla="*/ 8 h 109"/>
                <a:gd name="T40" fmla="*/ 23 w 167"/>
                <a:gd name="T41" fmla="*/ 13 h 109"/>
                <a:gd name="T42" fmla="*/ 14 w 167"/>
                <a:gd name="T43" fmla="*/ 21 h 109"/>
                <a:gd name="T44" fmla="*/ 6 w 167"/>
                <a:gd name="T45" fmla="*/ 29 h 109"/>
                <a:gd name="T46" fmla="*/ 1 w 167"/>
                <a:gd name="T47" fmla="*/ 39 h 109"/>
                <a:gd name="T48" fmla="*/ 0 w 167"/>
                <a:gd name="T49" fmla="*/ 50 h 109"/>
                <a:gd name="T50" fmla="*/ 3 w 167"/>
                <a:gd name="T51" fmla="*/ 61 h 109"/>
                <a:gd name="T52" fmla="*/ 7 w 167"/>
                <a:gd name="T53" fmla="*/ 72 h 109"/>
                <a:gd name="T54" fmla="*/ 17 w 167"/>
                <a:gd name="T55" fmla="*/ 81 h 109"/>
                <a:gd name="T56" fmla="*/ 28 w 167"/>
                <a:gd name="T57" fmla="*/ 90 h 109"/>
                <a:gd name="T58" fmla="*/ 40 w 167"/>
                <a:gd name="T59" fmla="*/ 96 h 109"/>
                <a:gd name="T60" fmla="*/ 54 w 167"/>
                <a:gd name="T61" fmla="*/ 103 h 109"/>
                <a:gd name="T62" fmla="*/ 70 w 167"/>
                <a:gd name="T63" fmla="*/ 106 h 109"/>
                <a:gd name="T64" fmla="*/ 87 w 167"/>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9"/>
                <a:gd name="T101" fmla="*/ 167 w 16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9">
                  <a:moveTo>
                    <a:pt x="87" y="109"/>
                  </a:moveTo>
                  <a:lnTo>
                    <a:pt x="104" y="109"/>
                  </a:lnTo>
                  <a:lnTo>
                    <a:pt x="118" y="106"/>
                  </a:lnTo>
                  <a:lnTo>
                    <a:pt x="132" y="101"/>
                  </a:lnTo>
                  <a:lnTo>
                    <a:pt x="145" y="96"/>
                  </a:lnTo>
                  <a:lnTo>
                    <a:pt x="154" y="88"/>
                  </a:lnTo>
                  <a:lnTo>
                    <a:pt x="162" y="79"/>
                  </a:lnTo>
                  <a:lnTo>
                    <a:pt x="167" y="70"/>
                  </a:lnTo>
                  <a:lnTo>
                    <a:pt x="167" y="59"/>
                  </a:lnTo>
                  <a:lnTo>
                    <a:pt x="165" y="48"/>
                  </a:lnTo>
                  <a:lnTo>
                    <a:pt x="160" y="38"/>
                  </a:lnTo>
                  <a:lnTo>
                    <a:pt x="153" y="28"/>
                  </a:lnTo>
                  <a:lnTo>
                    <a:pt x="142" y="20"/>
                  </a:lnTo>
                  <a:lnTo>
                    <a:pt x="129" y="12"/>
                  </a:lnTo>
                  <a:lnTo>
                    <a:pt x="115" y="7"/>
                  </a:lnTo>
                  <a:lnTo>
                    <a:pt x="98" y="3"/>
                  </a:lnTo>
                  <a:lnTo>
                    <a:pt x="81" y="0"/>
                  </a:lnTo>
                  <a:lnTo>
                    <a:pt x="64" y="0"/>
                  </a:lnTo>
                  <a:lnTo>
                    <a:pt x="48" y="3"/>
                  </a:lnTo>
                  <a:lnTo>
                    <a:pt x="34" y="8"/>
                  </a:lnTo>
                  <a:lnTo>
                    <a:pt x="23" y="13"/>
                  </a:lnTo>
                  <a:lnTo>
                    <a:pt x="14" y="21"/>
                  </a:lnTo>
                  <a:lnTo>
                    <a:pt x="6" y="29"/>
                  </a:lnTo>
                  <a:lnTo>
                    <a:pt x="1" y="39"/>
                  </a:lnTo>
                  <a:lnTo>
                    <a:pt x="0" y="50"/>
                  </a:lnTo>
                  <a:lnTo>
                    <a:pt x="3" y="61"/>
                  </a:lnTo>
                  <a:lnTo>
                    <a:pt x="7" y="72"/>
                  </a:lnTo>
                  <a:lnTo>
                    <a:pt x="17" y="81"/>
                  </a:lnTo>
                  <a:lnTo>
                    <a:pt x="28" y="90"/>
                  </a:lnTo>
                  <a:lnTo>
                    <a:pt x="40" y="96"/>
                  </a:lnTo>
                  <a:lnTo>
                    <a:pt x="54" y="103"/>
                  </a:lnTo>
                  <a:lnTo>
                    <a:pt x="70" y="106"/>
                  </a:lnTo>
                  <a:lnTo>
                    <a:pt x="87" y="1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455"/>
            <p:cNvSpPr>
              <a:spLocks noChangeAspect="1"/>
            </p:cNvSpPr>
            <p:nvPr/>
          </p:nvSpPr>
          <p:spPr bwMode="auto">
            <a:xfrm>
              <a:off x="4980" y="1905"/>
              <a:ext cx="167" cy="106"/>
            </a:xfrm>
            <a:custGeom>
              <a:avLst/>
              <a:gdLst>
                <a:gd name="T0" fmla="*/ 80 w 167"/>
                <a:gd name="T1" fmla="*/ 106 h 106"/>
                <a:gd name="T2" fmla="*/ 97 w 167"/>
                <a:gd name="T3" fmla="*/ 106 h 106"/>
                <a:gd name="T4" fmla="*/ 113 w 167"/>
                <a:gd name="T5" fmla="*/ 104 h 106"/>
                <a:gd name="T6" fmla="*/ 127 w 167"/>
                <a:gd name="T7" fmla="*/ 100 h 106"/>
                <a:gd name="T8" fmla="*/ 141 w 167"/>
                <a:gd name="T9" fmla="*/ 93 h 106"/>
                <a:gd name="T10" fmla="*/ 150 w 167"/>
                <a:gd name="T11" fmla="*/ 87 h 106"/>
                <a:gd name="T12" fmla="*/ 159 w 167"/>
                <a:gd name="T13" fmla="*/ 78 h 106"/>
                <a:gd name="T14" fmla="*/ 164 w 167"/>
                <a:gd name="T15" fmla="*/ 67 h 106"/>
                <a:gd name="T16" fmla="*/ 167 w 167"/>
                <a:gd name="T17" fmla="*/ 57 h 106"/>
                <a:gd name="T18" fmla="*/ 167 w 167"/>
                <a:gd name="T19" fmla="*/ 47 h 106"/>
                <a:gd name="T20" fmla="*/ 164 w 167"/>
                <a:gd name="T21" fmla="*/ 36 h 106"/>
                <a:gd name="T22" fmla="*/ 158 w 167"/>
                <a:gd name="T23" fmla="*/ 27 h 106"/>
                <a:gd name="T24" fmla="*/ 148 w 167"/>
                <a:gd name="T25" fmla="*/ 18 h 106"/>
                <a:gd name="T26" fmla="*/ 136 w 167"/>
                <a:gd name="T27" fmla="*/ 12 h 106"/>
                <a:gd name="T28" fmla="*/ 123 w 167"/>
                <a:gd name="T29" fmla="*/ 5 h 106"/>
                <a:gd name="T30" fmla="*/ 108 w 167"/>
                <a:gd name="T31" fmla="*/ 2 h 106"/>
                <a:gd name="T32" fmla="*/ 91 w 167"/>
                <a:gd name="T33" fmla="*/ 0 h 106"/>
                <a:gd name="T34" fmla="*/ 74 w 167"/>
                <a:gd name="T35" fmla="*/ 0 h 106"/>
                <a:gd name="T36" fmla="*/ 56 w 167"/>
                <a:gd name="T37" fmla="*/ 3 h 106"/>
                <a:gd name="T38" fmla="*/ 42 w 167"/>
                <a:gd name="T39" fmla="*/ 7 h 106"/>
                <a:gd name="T40" fmla="*/ 30 w 167"/>
                <a:gd name="T41" fmla="*/ 13 h 106"/>
                <a:gd name="T42" fmla="*/ 17 w 167"/>
                <a:gd name="T43" fmla="*/ 20 h 106"/>
                <a:gd name="T44" fmla="*/ 10 w 167"/>
                <a:gd name="T45" fmla="*/ 29 h 106"/>
                <a:gd name="T46" fmla="*/ 3 w 167"/>
                <a:gd name="T47" fmla="*/ 38 h 106"/>
                <a:gd name="T48" fmla="*/ 0 w 167"/>
                <a:gd name="T49" fmla="*/ 48 h 106"/>
                <a:gd name="T50" fmla="*/ 2 w 167"/>
                <a:gd name="T51" fmla="*/ 58 h 106"/>
                <a:gd name="T52" fmla="*/ 5 w 167"/>
                <a:gd name="T53" fmla="*/ 69 h 106"/>
                <a:gd name="T54" fmla="*/ 13 w 167"/>
                <a:gd name="T55" fmla="*/ 79 h 106"/>
                <a:gd name="T56" fmla="*/ 22 w 167"/>
                <a:gd name="T57" fmla="*/ 87 h 106"/>
                <a:gd name="T58" fmla="*/ 35 w 167"/>
                <a:gd name="T59" fmla="*/ 95 h 106"/>
                <a:gd name="T60" fmla="*/ 49 w 167"/>
                <a:gd name="T61" fmla="*/ 100 h 106"/>
                <a:gd name="T62" fmla="*/ 63 w 167"/>
                <a:gd name="T63" fmla="*/ 104 h 106"/>
                <a:gd name="T64" fmla="*/ 80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80" y="106"/>
                  </a:moveTo>
                  <a:lnTo>
                    <a:pt x="97" y="106"/>
                  </a:lnTo>
                  <a:lnTo>
                    <a:pt x="113" y="104"/>
                  </a:lnTo>
                  <a:lnTo>
                    <a:pt x="127" y="100"/>
                  </a:lnTo>
                  <a:lnTo>
                    <a:pt x="141" y="93"/>
                  </a:lnTo>
                  <a:lnTo>
                    <a:pt x="150" y="87"/>
                  </a:lnTo>
                  <a:lnTo>
                    <a:pt x="159" y="78"/>
                  </a:lnTo>
                  <a:lnTo>
                    <a:pt x="164" y="67"/>
                  </a:lnTo>
                  <a:lnTo>
                    <a:pt x="167" y="57"/>
                  </a:lnTo>
                  <a:lnTo>
                    <a:pt x="167" y="47"/>
                  </a:lnTo>
                  <a:lnTo>
                    <a:pt x="164" y="36"/>
                  </a:lnTo>
                  <a:lnTo>
                    <a:pt x="158" y="27"/>
                  </a:lnTo>
                  <a:lnTo>
                    <a:pt x="148" y="18"/>
                  </a:lnTo>
                  <a:lnTo>
                    <a:pt x="136" y="12"/>
                  </a:lnTo>
                  <a:lnTo>
                    <a:pt x="123" y="5"/>
                  </a:lnTo>
                  <a:lnTo>
                    <a:pt x="108" y="2"/>
                  </a:lnTo>
                  <a:lnTo>
                    <a:pt x="91" y="0"/>
                  </a:lnTo>
                  <a:lnTo>
                    <a:pt x="74" y="0"/>
                  </a:lnTo>
                  <a:lnTo>
                    <a:pt x="56" y="3"/>
                  </a:lnTo>
                  <a:lnTo>
                    <a:pt x="42" y="7"/>
                  </a:lnTo>
                  <a:lnTo>
                    <a:pt x="30" y="13"/>
                  </a:lnTo>
                  <a:lnTo>
                    <a:pt x="17" y="20"/>
                  </a:lnTo>
                  <a:lnTo>
                    <a:pt x="10" y="29"/>
                  </a:lnTo>
                  <a:lnTo>
                    <a:pt x="3" y="38"/>
                  </a:lnTo>
                  <a:lnTo>
                    <a:pt x="0" y="48"/>
                  </a:lnTo>
                  <a:lnTo>
                    <a:pt x="2" y="58"/>
                  </a:lnTo>
                  <a:lnTo>
                    <a:pt x="5" y="69"/>
                  </a:lnTo>
                  <a:lnTo>
                    <a:pt x="13" y="79"/>
                  </a:lnTo>
                  <a:lnTo>
                    <a:pt x="22" y="87"/>
                  </a:lnTo>
                  <a:lnTo>
                    <a:pt x="35" y="95"/>
                  </a:lnTo>
                  <a:lnTo>
                    <a:pt x="49" y="100"/>
                  </a:lnTo>
                  <a:lnTo>
                    <a:pt x="63" y="104"/>
                  </a:lnTo>
                  <a:lnTo>
                    <a:pt x="80"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456"/>
            <p:cNvSpPr>
              <a:spLocks noChangeAspect="1"/>
            </p:cNvSpPr>
            <p:nvPr/>
          </p:nvSpPr>
          <p:spPr bwMode="auto">
            <a:xfrm>
              <a:off x="4754" y="1891"/>
              <a:ext cx="167" cy="106"/>
            </a:xfrm>
            <a:custGeom>
              <a:avLst/>
              <a:gdLst>
                <a:gd name="T0" fmla="*/ 78 w 167"/>
                <a:gd name="T1" fmla="*/ 106 h 106"/>
                <a:gd name="T2" fmla="*/ 95 w 167"/>
                <a:gd name="T3" fmla="*/ 106 h 106"/>
                <a:gd name="T4" fmla="*/ 111 w 167"/>
                <a:gd name="T5" fmla="*/ 103 h 106"/>
                <a:gd name="T6" fmla="*/ 125 w 167"/>
                <a:gd name="T7" fmla="*/ 100 h 106"/>
                <a:gd name="T8" fmla="*/ 139 w 167"/>
                <a:gd name="T9" fmla="*/ 93 h 106"/>
                <a:gd name="T10" fmla="*/ 150 w 167"/>
                <a:gd name="T11" fmla="*/ 87 h 106"/>
                <a:gd name="T12" fmla="*/ 158 w 167"/>
                <a:gd name="T13" fmla="*/ 78 h 106"/>
                <a:gd name="T14" fmla="*/ 164 w 167"/>
                <a:gd name="T15" fmla="*/ 67 h 106"/>
                <a:gd name="T16" fmla="*/ 167 w 167"/>
                <a:gd name="T17" fmla="*/ 57 h 106"/>
                <a:gd name="T18" fmla="*/ 165 w 167"/>
                <a:gd name="T19" fmla="*/ 47 h 106"/>
                <a:gd name="T20" fmla="*/ 162 w 167"/>
                <a:gd name="T21" fmla="*/ 36 h 106"/>
                <a:gd name="T22" fmla="*/ 154 w 167"/>
                <a:gd name="T23" fmla="*/ 27 h 106"/>
                <a:gd name="T24" fmla="*/ 145 w 167"/>
                <a:gd name="T25" fmla="*/ 18 h 106"/>
                <a:gd name="T26" fmla="*/ 133 w 167"/>
                <a:gd name="T27" fmla="*/ 12 h 106"/>
                <a:gd name="T28" fmla="*/ 119 w 167"/>
                <a:gd name="T29" fmla="*/ 5 h 106"/>
                <a:gd name="T30" fmla="*/ 101 w 167"/>
                <a:gd name="T31" fmla="*/ 1 h 106"/>
                <a:gd name="T32" fmla="*/ 84 w 167"/>
                <a:gd name="T33" fmla="*/ 0 h 106"/>
                <a:gd name="T34" fmla="*/ 69 w 167"/>
                <a:gd name="T35" fmla="*/ 0 h 106"/>
                <a:gd name="T36" fmla="*/ 53 w 167"/>
                <a:gd name="T37" fmla="*/ 1 h 106"/>
                <a:gd name="T38" fmla="*/ 39 w 167"/>
                <a:gd name="T39" fmla="*/ 6 h 106"/>
                <a:gd name="T40" fmla="*/ 26 w 167"/>
                <a:gd name="T41" fmla="*/ 12 h 106"/>
                <a:gd name="T42" fmla="*/ 16 w 167"/>
                <a:gd name="T43" fmla="*/ 19 h 106"/>
                <a:gd name="T44" fmla="*/ 8 w 167"/>
                <a:gd name="T45" fmla="*/ 28 h 106"/>
                <a:gd name="T46" fmla="*/ 2 w 167"/>
                <a:gd name="T47" fmla="*/ 38 h 106"/>
                <a:gd name="T48" fmla="*/ 0 w 167"/>
                <a:gd name="T49" fmla="*/ 48 h 106"/>
                <a:gd name="T50" fmla="*/ 0 w 167"/>
                <a:gd name="T51" fmla="*/ 58 h 106"/>
                <a:gd name="T52" fmla="*/ 5 w 167"/>
                <a:gd name="T53" fmla="*/ 69 h 106"/>
                <a:gd name="T54" fmla="*/ 11 w 167"/>
                <a:gd name="T55" fmla="*/ 79 h 106"/>
                <a:gd name="T56" fmla="*/ 20 w 167"/>
                <a:gd name="T57" fmla="*/ 87 h 106"/>
                <a:gd name="T58" fmla="*/ 33 w 167"/>
                <a:gd name="T59" fmla="*/ 94 h 106"/>
                <a:gd name="T60" fmla="*/ 47 w 167"/>
                <a:gd name="T61" fmla="*/ 100 h 106"/>
                <a:gd name="T62" fmla="*/ 61 w 167"/>
                <a:gd name="T63" fmla="*/ 103 h 106"/>
                <a:gd name="T64" fmla="*/ 78 w 16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06"/>
                <a:gd name="T101" fmla="*/ 167 w 16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06">
                  <a:moveTo>
                    <a:pt x="78" y="106"/>
                  </a:moveTo>
                  <a:lnTo>
                    <a:pt x="95" y="106"/>
                  </a:lnTo>
                  <a:lnTo>
                    <a:pt x="111" y="103"/>
                  </a:lnTo>
                  <a:lnTo>
                    <a:pt x="125" y="100"/>
                  </a:lnTo>
                  <a:lnTo>
                    <a:pt x="139" y="93"/>
                  </a:lnTo>
                  <a:lnTo>
                    <a:pt x="150" y="87"/>
                  </a:lnTo>
                  <a:lnTo>
                    <a:pt x="158" y="78"/>
                  </a:lnTo>
                  <a:lnTo>
                    <a:pt x="164" y="67"/>
                  </a:lnTo>
                  <a:lnTo>
                    <a:pt x="167" y="57"/>
                  </a:lnTo>
                  <a:lnTo>
                    <a:pt x="165" y="47"/>
                  </a:lnTo>
                  <a:lnTo>
                    <a:pt x="162" y="36"/>
                  </a:lnTo>
                  <a:lnTo>
                    <a:pt x="154" y="27"/>
                  </a:lnTo>
                  <a:lnTo>
                    <a:pt x="145" y="18"/>
                  </a:lnTo>
                  <a:lnTo>
                    <a:pt x="133" y="12"/>
                  </a:lnTo>
                  <a:lnTo>
                    <a:pt x="119" y="5"/>
                  </a:lnTo>
                  <a:lnTo>
                    <a:pt x="101" y="1"/>
                  </a:lnTo>
                  <a:lnTo>
                    <a:pt x="84" y="0"/>
                  </a:lnTo>
                  <a:lnTo>
                    <a:pt x="69" y="0"/>
                  </a:lnTo>
                  <a:lnTo>
                    <a:pt x="53" y="1"/>
                  </a:lnTo>
                  <a:lnTo>
                    <a:pt x="39" y="6"/>
                  </a:lnTo>
                  <a:lnTo>
                    <a:pt x="26" y="12"/>
                  </a:lnTo>
                  <a:lnTo>
                    <a:pt x="16" y="19"/>
                  </a:lnTo>
                  <a:lnTo>
                    <a:pt x="8" y="28"/>
                  </a:lnTo>
                  <a:lnTo>
                    <a:pt x="2" y="38"/>
                  </a:lnTo>
                  <a:lnTo>
                    <a:pt x="0" y="48"/>
                  </a:lnTo>
                  <a:lnTo>
                    <a:pt x="0" y="58"/>
                  </a:lnTo>
                  <a:lnTo>
                    <a:pt x="5" y="69"/>
                  </a:lnTo>
                  <a:lnTo>
                    <a:pt x="11" y="79"/>
                  </a:lnTo>
                  <a:lnTo>
                    <a:pt x="20" y="87"/>
                  </a:lnTo>
                  <a:lnTo>
                    <a:pt x="33" y="94"/>
                  </a:lnTo>
                  <a:lnTo>
                    <a:pt x="47" y="100"/>
                  </a:lnTo>
                  <a:lnTo>
                    <a:pt x="61" y="103"/>
                  </a:lnTo>
                  <a:lnTo>
                    <a:pt x="78" y="10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457"/>
            <p:cNvSpPr>
              <a:spLocks noChangeAspect="1"/>
            </p:cNvSpPr>
            <p:nvPr/>
          </p:nvSpPr>
          <p:spPr bwMode="auto">
            <a:xfrm>
              <a:off x="3835" y="1424"/>
              <a:ext cx="1484" cy="548"/>
            </a:xfrm>
            <a:custGeom>
              <a:avLst/>
              <a:gdLst>
                <a:gd name="T0" fmla="*/ 0 w 1484"/>
                <a:gd name="T1" fmla="*/ 229 h 548"/>
                <a:gd name="T2" fmla="*/ 0 w 1484"/>
                <a:gd name="T3" fmla="*/ 227 h 548"/>
                <a:gd name="T4" fmla="*/ 0 w 1484"/>
                <a:gd name="T5" fmla="*/ 219 h 548"/>
                <a:gd name="T6" fmla="*/ 1 w 1484"/>
                <a:gd name="T7" fmla="*/ 207 h 548"/>
                <a:gd name="T8" fmla="*/ 3 w 1484"/>
                <a:gd name="T9" fmla="*/ 192 h 548"/>
                <a:gd name="T10" fmla="*/ 6 w 1484"/>
                <a:gd name="T11" fmla="*/ 174 h 548"/>
                <a:gd name="T12" fmla="*/ 12 w 1484"/>
                <a:gd name="T13" fmla="*/ 153 h 548"/>
                <a:gd name="T14" fmla="*/ 20 w 1484"/>
                <a:gd name="T15" fmla="*/ 131 h 548"/>
                <a:gd name="T16" fmla="*/ 31 w 1484"/>
                <a:gd name="T17" fmla="*/ 109 h 548"/>
                <a:gd name="T18" fmla="*/ 45 w 1484"/>
                <a:gd name="T19" fmla="*/ 87 h 548"/>
                <a:gd name="T20" fmla="*/ 62 w 1484"/>
                <a:gd name="T21" fmla="*/ 66 h 548"/>
                <a:gd name="T22" fmla="*/ 84 w 1484"/>
                <a:gd name="T23" fmla="*/ 47 h 548"/>
                <a:gd name="T24" fmla="*/ 111 w 1484"/>
                <a:gd name="T25" fmla="*/ 30 h 548"/>
                <a:gd name="T26" fmla="*/ 142 w 1484"/>
                <a:gd name="T27" fmla="*/ 16 h 548"/>
                <a:gd name="T28" fmla="*/ 179 w 1484"/>
                <a:gd name="T29" fmla="*/ 6 h 548"/>
                <a:gd name="T30" fmla="*/ 223 w 1484"/>
                <a:gd name="T31" fmla="*/ 0 h 548"/>
                <a:gd name="T32" fmla="*/ 271 w 1484"/>
                <a:gd name="T33" fmla="*/ 0 h 548"/>
                <a:gd name="T34" fmla="*/ 1219 w 1484"/>
                <a:gd name="T35" fmla="*/ 8 h 548"/>
                <a:gd name="T36" fmla="*/ 1228 w 1484"/>
                <a:gd name="T37" fmla="*/ 8 h 548"/>
                <a:gd name="T38" fmla="*/ 1253 w 1484"/>
                <a:gd name="T39" fmla="*/ 8 h 548"/>
                <a:gd name="T40" fmla="*/ 1287 w 1484"/>
                <a:gd name="T41" fmla="*/ 11 h 548"/>
                <a:gd name="T42" fmla="*/ 1325 w 1484"/>
                <a:gd name="T43" fmla="*/ 20 h 548"/>
                <a:gd name="T44" fmla="*/ 1362 w 1484"/>
                <a:gd name="T45" fmla="*/ 37 h 548"/>
                <a:gd name="T46" fmla="*/ 1392 w 1484"/>
                <a:gd name="T47" fmla="*/ 62 h 548"/>
                <a:gd name="T48" fmla="*/ 1409 w 1484"/>
                <a:gd name="T49" fmla="*/ 101 h 548"/>
                <a:gd name="T50" fmla="*/ 1409 w 1484"/>
                <a:gd name="T51" fmla="*/ 155 h 548"/>
                <a:gd name="T52" fmla="*/ 1484 w 1484"/>
                <a:gd name="T53" fmla="*/ 548 h 548"/>
                <a:gd name="T54" fmla="*/ 1336 w 1484"/>
                <a:gd name="T55" fmla="*/ 516 h 548"/>
                <a:gd name="T56" fmla="*/ 1254 w 1484"/>
                <a:gd name="T57" fmla="*/ 118 h 548"/>
                <a:gd name="T58" fmla="*/ 1248 w 1484"/>
                <a:gd name="T59" fmla="*/ 118 h 548"/>
                <a:gd name="T60" fmla="*/ 1231 w 1484"/>
                <a:gd name="T61" fmla="*/ 117 h 548"/>
                <a:gd name="T62" fmla="*/ 1205 w 1484"/>
                <a:gd name="T63" fmla="*/ 115 h 548"/>
                <a:gd name="T64" fmla="*/ 1167 w 1484"/>
                <a:gd name="T65" fmla="*/ 113 h 548"/>
                <a:gd name="T66" fmla="*/ 1122 w 1484"/>
                <a:gd name="T67" fmla="*/ 112 h 548"/>
                <a:gd name="T68" fmla="*/ 1067 w 1484"/>
                <a:gd name="T69" fmla="*/ 109 h 548"/>
                <a:gd name="T70" fmla="*/ 1006 w 1484"/>
                <a:gd name="T71" fmla="*/ 106 h 548"/>
                <a:gd name="T72" fmla="*/ 939 w 1484"/>
                <a:gd name="T73" fmla="*/ 105 h 548"/>
                <a:gd name="T74" fmla="*/ 867 w 1484"/>
                <a:gd name="T75" fmla="*/ 102 h 548"/>
                <a:gd name="T76" fmla="*/ 789 w 1484"/>
                <a:gd name="T77" fmla="*/ 101 h 548"/>
                <a:gd name="T78" fmla="*/ 708 w 1484"/>
                <a:gd name="T79" fmla="*/ 100 h 548"/>
                <a:gd name="T80" fmla="*/ 624 w 1484"/>
                <a:gd name="T81" fmla="*/ 100 h 548"/>
                <a:gd name="T82" fmla="*/ 538 w 1484"/>
                <a:gd name="T83" fmla="*/ 100 h 548"/>
                <a:gd name="T84" fmla="*/ 449 w 1484"/>
                <a:gd name="T85" fmla="*/ 101 h 548"/>
                <a:gd name="T86" fmla="*/ 362 w 1484"/>
                <a:gd name="T87" fmla="*/ 104 h 548"/>
                <a:gd name="T88" fmla="*/ 273 w 1484"/>
                <a:gd name="T89" fmla="*/ 108 h 548"/>
                <a:gd name="T90" fmla="*/ 226 w 1484"/>
                <a:gd name="T91" fmla="*/ 492 h 548"/>
                <a:gd name="T92" fmla="*/ 75 w 1484"/>
                <a:gd name="T93" fmla="*/ 524 h 548"/>
                <a:gd name="T94" fmla="*/ 89 w 1484"/>
                <a:gd name="T95" fmla="*/ 133 h 548"/>
                <a:gd name="T96" fmla="*/ 86 w 1484"/>
                <a:gd name="T97" fmla="*/ 133 h 548"/>
                <a:gd name="T98" fmla="*/ 79 w 1484"/>
                <a:gd name="T99" fmla="*/ 135 h 548"/>
                <a:gd name="T100" fmla="*/ 68 w 1484"/>
                <a:gd name="T101" fmla="*/ 137 h 548"/>
                <a:gd name="T102" fmla="*/ 56 w 1484"/>
                <a:gd name="T103" fmla="*/ 144 h 548"/>
                <a:gd name="T104" fmla="*/ 40 w 1484"/>
                <a:gd name="T105" fmla="*/ 155 h 548"/>
                <a:gd name="T106" fmla="*/ 26 w 1484"/>
                <a:gd name="T107" fmla="*/ 172 h 548"/>
                <a:gd name="T108" fmla="*/ 12 w 1484"/>
                <a:gd name="T109" fmla="*/ 197 h 548"/>
                <a:gd name="T110" fmla="*/ 0 w 1484"/>
                <a:gd name="T111" fmla="*/ 229 h 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48"/>
                <a:gd name="T170" fmla="*/ 1484 w 1484"/>
                <a:gd name="T171" fmla="*/ 548 h 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48">
                  <a:moveTo>
                    <a:pt x="0" y="229"/>
                  </a:moveTo>
                  <a:lnTo>
                    <a:pt x="0" y="227"/>
                  </a:lnTo>
                  <a:lnTo>
                    <a:pt x="0" y="219"/>
                  </a:lnTo>
                  <a:lnTo>
                    <a:pt x="1" y="207"/>
                  </a:lnTo>
                  <a:lnTo>
                    <a:pt x="3" y="192"/>
                  </a:lnTo>
                  <a:lnTo>
                    <a:pt x="6" y="174"/>
                  </a:lnTo>
                  <a:lnTo>
                    <a:pt x="12" y="153"/>
                  </a:lnTo>
                  <a:lnTo>
                    <a:pt x="20" y="131"/>
                  </a:lnTo>
                  <a:lnTo>
                    <a:pt x="31" y="109"/>
                  </a:lnTo>
                  <a:lnTo>
                    <a:pt x="45" y="87"/>
                  </a:lnTo>
                  <a:lnTo>
                    <a:pt x="62" y="66"/>
                  </a:lnTo>
                  <a:lnTo>
                    <a:pt x="84" y="47"/>
                  </a:lnTo>
                  <a:lnTo>
                    <a:pt x="111" y="30"/>
                  </a:lnTo>
                  <a:lnTo>
                    <a:pt x="142" y="16"/>
                  </a:lnTo>
                  <a:lnTo>
                    <a:pt x="179" y="6"/>
                  </a:lnTo>
                  <a:lnTo>
                    <a:pt x="223" y="0"/>
                  </a:lnTo>
                  <a:lnTo>
                    <a:pt x="271" y="0"/>
                  </a:lnTo>
                  <a:lnTo>
                    <a:pt x="1219" y="8"/>
                  </a:lnTo>
                  <a:lnTo>
                    <a:pt x="1228" y="8"/>
                  </a:lnTo>
                  <a:lnTo>
                    <a:pt x="1253" y="8"/>
                  </a:lnTo>
                  <a:lnTo>
                    <a:pt x="1287" y="11"/>
                  </a:lnTo>
                  <a:lnTo>
                    <a:pt x="1325" y="20"/>
                  </a:lnTo>
                  <a:lnTo>
                    <a:pt x="1362" y="37"/>
                  </a:lnTo>
                  <a:lnTo>
                    <a:pt x="1392" y="62"/>
                  </a:lnTo>
                  <a:lnTo>
                    <a:pt x="1409" y="101"/>
                  </a:lnTo>
                  <a:lnTo>
                    <a:pt x="1409" y="155"/>
                  </a:lnTo>
                  <a:lnTo>
                    <a:pt x="1484" y="548"/>
                  </a:lnTo>
                  <a:lnTo>
                    <a:pt x="1336" y="516"/>
                  </a:lnTo>
                  <a:lnTo>
                    <a:pt x="1254" y="118"/>
                  </a:lnTo>
                  <a:lnTo>
                    <a:pt x="1248" y="118"/>
                  </a:lnTo>
                  <a:lnTo>
                    <a:pt x="1231" y="117"/>
                  </a:lnTo>
                  <a:lnTo>
                    <a:pt x="1205" y="115"/>
                  </a:lnTo>
                  <a:lnTo>
                    <a:pt x="1167" y="113"/>
                  </a:lnTo>
                  <a:lnTo>
                    <a:pt x="1122" y="112"/>
                  </a:lnTo>
                  <a:lnTo>
                    <a:pt x="1067" y="109"/>
                  </a:lnTo>
                  <a:lnTo>
                    <a:pt x="1006" y="106"/>
                  </a:lnTo>
                  <a:lnTo>
                    <a:pt x="939" y="105"/>
                  </a:lnTo>
                  <a:lnTo>
                    <a:pt x="867" y="102"/>
                  </a:lnTo>
                  <a:lnTo>
                    <a:pt x="789" y="101"/>
                  </a:lnTo>
                  <a:lnTo>
                    <a:pt x="708" y="100"/>
                  </a:lnTo>
                  <a:lnTo>
                    <a:pt x="624" y="100"/>
                  </a:lnTo>
                  <a:lnTo>
                    <a:pt x="538" y="100"/>
                  </a:lnTo>
                  <a:lnTo>
                    <a:pt x="449" y="101"/>
                  </a:lnTo>
                  <a:lnTo>
                    <a:pt x="362" y="104"/>
                  </a:lnTo>
                  <a:lnTo>
                    <a:pt x="273" y="108"/>
                  </a:lnTo>
                  <a:lnTo>
                    <a:pt x="226" y="492"/>
                  </a:lnTo>
                  <a:lnTo>
                    <a:pt x="75" y="524"/>
                  </a:lnTo>
                  <a:lnTo>
                    <a:pt x="89" y="133"/>
                  </a:lnTo>
                  <a:lnTo>
                    <a:pt x="86" y="133"/>
                  </a:lnTo>
                  <a:lnTo>
                    <a:pt x="79" y="135"/>
                  </a:lnTo>
                  <a:lnTo>
                    <a:pt x="68" y="137"/>
                  </a:lnTo>
                  <a:lnTo>
                    <a:pt x="56" y="144"/>
                  </a:lnTo>
                  <a:lnTo>
                    <a:pt x="40" y="155"/>
                  </a:lnTo>
                  <a:lnTo>
                    <a:pt x="26" y="172"/>
                  </a:lnTo>
                  <a:lnTo>
                    <a:pt x="12" y="197"/>
                  </a:lnTo>
                  <a:lnTo>
                    <a:pt x="0"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458"/>
            <p:cNvSpPr>
              <a:spLocks noChangeAspect="1"/>
            </p:cNvSpPr>
            <p:nvPr/>
          </p:nvSpPr>
          <p:spPr bwMode="auto">
            <a:xfrm>
              <a:off x="3879" y="2217"/>
              <a:ext cx="1418" cy="527"/>
            </a:xfrm>
            <a:custGeom>
              <a:avLst/>
              <a:gdLst>
                <a:gd name="T0" fmla="*/ 0 w 1418"/>
                <a:gd name="T1" fmla="*/ 6 h 527"/>
                <a:gd name="T2" fmla="*/ 12 w 1418"/>
                <a:gd name="T3" fmla="*/ 44 h 527"/>
                <a:gd name="T4" fmla="*/ 53 w 1418"/>
                <a:gd name="T5" fmla="*/ 95 h 527"/>
                <a:gd name="T6" fmla="*/ 140 w 1418"/>
                <a:gd name="T7" fmla="*/ 138 h 527"/>
                <a:gd name="T8" fmla="*/ 212 w 1418"/>
                <a:gd name="T9" fmla="*/ 147 h 527"/>
                <a:gd name="T10" fmla="*/ 252 w 1418"/>
                <a:gd name="T11" fmla="*/ 150 h 527"/>
                <a:gd name="T12" fmla="*/ 310 w 1418"/>
                <a:gd name="T13" fmla="*/ 169 h 527"/>
                <a:gd name="T14" fmla="*/ 366 w 1418"/>
                <a:gd name="T15" fmla="*/ 220 h 527"/>
                <a:gd name="T16" fmla="*/ 385 w 1418"/>
                <a:gd name="T17" fmla="*/ 262 h 527"/>
                <a:gd name="T18" fmla="*/ 388 w 1418"/>
                <a:gd name="T19" fmla="*/ 275 h 527"/>
                <a:gd name="T20" fmla="*/ 399 w 1418"/>
                <a:gd name="T21" fmla="*/ 296 h 527"/>
                <a:gd name="T22" fmla="*/ 418 w 1418"/>
                <a:gd name="T23" fmla="*/ 323 h 527"/>
                <a:gd name="T24" fmla="*/ 449 w 1418"/>
                <a:gd name="T25" fmla="*/ 351 h 527"/>
                <a:gd name="T26" fmla="*/ 494 w 1418"/>
                <a:gd name="T27" fmla="*/ 379 h 527"/>
                <a:gd name="T28" fmla="*/ 557 w 1418"/>
                <a:gd name="T29" fmla="*/ 399 h 527"/>
                <a:gd name="T30" fmla="*/ 641 w 1418"/>
                <a:gd name="T31" fmla="*/ 412 h 527"/>
                <a:gd name="T32" fmla="*/ 694 w 1418"/>
                <a:gd name="T33" fmla="*/ 413 h 527"/>
                <a:gd name="T34" fmla="*/ 717 w 1418"/>
                <a:gd name="T35" fmla="*/ 415 h 527"/>
                <a:gd name="T36" fmla="*/ 758 w 1418"/>
                <a:gd name="T37" fmla="*/ 413 h 527"/>
                <a:gd name="T38" fmla="*/ 811 w 1418"/>
                <a:gd name="T39" fmla="*/ 410 h 527"/>
                <a:gd name="T40" fmla="*/ 870 w 1418"/>
                <a:gd name="T41" fmla="*/ 402 h 527"/>
                <a:gd name="T42" fmla="*/ 930 w 1418"/>
                <a:gd name="T43" fmla="*/ 386 h 527"/>
                <a:gd name="T44" fmla="*/ 986 w 1418"/>
                <a:gd name="T45" fmla="*/ 363 h 527"/>
                <a:gd name="T46" fmla="*/ 1031 w 1418"/>
                <a:gd name="T47" fmla="*/ 329 h 527"/>
                <a:gd name="T48" fmla="*/ 1051 w 1418"/>
                <a:gd name="T49" fmla="*/ 302 h 527"/>
                <a:gd name="T50" fmla="*/ 1075 w 1418"/>
                <a:gd name="T51" fmla="*/ 262 h 527"/>
                <a:gd name="T52" fmla="*/ 1123 w 1418"/>
                <a:gd name="T53" fmla="*/ 205 h 527"/>
                <a:gd name="T54" fmla="*/ 1198 w 1418"/>
                <a:gd name="T55" fmla="*/ 161 h 527"/>
                <a:gd name="T56" fmla="*/ 1251 w 1418"/>
                <a:gd name="T57" fmla="*/ 152 h 527"/>
                <a:gd name="T58" fmla="*/ 1287 w 1418"/>
                <a:gd name="T59" fmla="*/ 147 h 527"/>
                <a:gd name="T60" fmla="*/ 1343 w 1418"/>
                <a:gd name="T61" fmla="*/ 125 h 527"/>
                <a:gd name="T62" fmla="*/ 1398 w 1418"/>
                <a:gd name="T63" fmla="*/ 79 h 527"/>
                <a:gd name="T64" fmla="*/ 1348 w 1418"/>
                <a:gd name="T65" fmla="*/ 417 h 527"/>
                <a:gd name="T66" fmla="*/ 1342 w 1418"/>
                <a:gd name="T67" fmla="*/ 435 h 527"/>
                <a:gd name="T68" fmla="*/ 1318 w 1418"/>
                <a:gd name="T69" fmla="*/ 473 h 527"/>
                <a:gd name="T70" fmla="*/ 1265 w 1418"/>
                <a:gd name="T71" fmla="*/ 508 h 527"/>
                <a:gd name="T72" fmla="*/ 1175 w 1418"/>
                <a:gd name="T73" fmla="*/ 518 h 527"/>
                <a:gd name="T74" fmla="*/ 1148 w 1418"/>
                <a:gd name="T75" fmla="*/ 519 h 527"/>
                <a:gd name="T76" fmla="*/ 1075 w 1418"/>
                <a:gd name="T77" fmla="*/ 522 h 527"/>
                <a:gd name="T78" fmla="*/ 965 w 1418"/>
                <a:gd name="T79" fmla="*/ 525 h 527"/>
                <a:gd name="T80" fmla="*/ 831 w 1418"/>
                <a:gd name="T81" fmla="*/ 527 h 527"/>
                <a:gd name="T82" fmla="*/ 678 w 1418"/>
                <a:gd name="T83" fmla="*/ 527 h 527"/>
                <a:gd name="T84" fmla="*/ 522 w 1418"/>
                <a:gd name="T85" fmla="*/ 525 h 527"/>
                <a:gd name="T86" fmla="*/ 368 w 1418"/>
                <a:gd name="T87" fmla="*/ 517 h 527"/>
                <a:gd name="T88" fmla="*/ 229 w 1418"/>
                <a:gd name="T89" fmla="*/ 505 h 527"/>
                <a:gd name="T90" fmla="*/ 209 w 1418"/>
                <a:gd name="T91" fmla="*/ 501 h 527"/>
                <a:gd name="T92" fmla="*/ 162 w 1418"/>
                <a:gd name="T93" fmla="*/ 483 h 527"/>
                <a:gd name="T94" fmla="*/ 107 w 1418"/>
                <a:gd name="T95" fmla="*/ 446 h 527"/>
                <a:gd name="T96" fmla="*/ 65 w 1418"/>
                <a:gd name="T97" fmla="*/ 381 h 5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8"/>
                <a:gd name="T148" fmla="*/ 0 h 527"/>
                <a:gd name="T149" fmla="*/ 1418 w 1418"/>
                <a:gd name="T150" fmla="*/ 527 h 5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8" h="527">
                  <a:moveTo>
                    <a:pt x="0" y="0"/>
                  </a:moveTo>
                  <a:lnTo>
                    <a:pt x="0" y="6"/>
                  </a:lnTo>
                  <a:lnTo>
                    <a:pt x="4" y="22"/>
                  </a:lnTo>
                  <a:lnTo>
                    <a:pt x="12" y="44"/>
                  </a:lnTo>
                  <a:lnTo>
                    <a:pt x="28" y="70"/>
                  </a:lnTo>
                  <a:lnTo>
                    <a:pt x="53" y="95"/>
                  </a:lnTo>
                  <a:lnTo>
                    <a:pt x="88" y="119"/>
                  </a:lnTo>
                  <a:lnTo>
                    <a:pt x="140" y="138"/>
                  </a:lnTo>
                  <a:lnTo>
                    <a:pt x="206" y="147"/>
                  </a:lnTo>
                  <a:lnTo>
                    <a:pt x="212" y="147"/>
                  </a:lnTo>
                  <a:lnTo>
                    <a:pt x="227" y="147"/>
                  </a:lnTo>
                  <a:lnTo>
                    <a:pt x="252" y="150"/>
                  </a:lnTo>
                  <a:lnTo>
                    <a:pt x="280" y="156"/>
                  </a:lnTo>
                  <a:lnTo>
                    <a:pt x="310" y="169"/>
                  </a:lnTo>
                  <a:lnTo>
                    <a:pt x="340" y="189"/>
                  </a:lnTo>
                  <a:lnTo>
                    <a:pt x="366" y="220"/>
                  </a:lnTo>
                  <a:lnTo>
                    <a:pt x="385" y="261"/>
                  </a:lnTo>
                  <a:lnTo>
                    <a:pt x="385" y="262"/>
                  </a:lnTo>
                  <a:lnTo>
                    <a:pt x="387" y="267"/>
                  </a:lnTo>
                  <a:lnTo>
                    <a:pt x="388" y="275"/>
                  </a:lnTo>
                  <a:lnTo>
                    <a:pt x="393" y="284"/>
                  </a:lnTo>
                  <a:lnTo>
                    <a:pt x="399" y="296"/>
                  </a:lnTo>
                  <a:lnTo>
                    <a:pt x="407" y="309"/>
                  </a:lnTo>
                  <a:lnTo>
                    <a:pt x="418" y="323"/>
                  </a:lnTo>
                  <a:lnTo>
                    <a:pt x="432" y="337"/>
                  </a:lnTo>
                  <a:lnTo>
                    <a:pt x="449" y="351"/>
                  </a:lnTo>
                  <a:lnTo>
                    <a:pt x="469" y="366"/>
                  </a:lnTo>
                  <a:lnTo>
                    <a:pt x="494" y="379"/>
                  </a:lnTo>
                  <a:lnTo>
                    <a:pt x="524" y="390"/>
                  </a:lnTo>
                  <a:lnTo>
                    <a:pt x="557" y="399"/>
                  </a:lnTo>
                  <a:lnTo>
                    <a:pt x="596" y="407"/>
                  </a:lnTo>
                  <a:lnTo>
                    <a:pt x="641" y="412"/>
                  </a:lnTo>
                  <a:lnTo>
                    <a:pt x="691" y="413"/>
                  </a:lnTo>
                  <a:lnTo>
                    <a:pt x="694" y="413"/>
                  </a:lnTo>
                  <a:lnTo>
                    <a:pt x="703" y="413"/>
                  </a:lnTo>
                  <a:lnTo>
                    <a:pt x="717" y="415"/>
                  </a:lnTo>
                  <a:lnTo>
                    <a:pt x="736" y="415"/>
                  </a:lnTo>
                  <a:lnTo>
                    <a:pt x="758" y="413"/>
                  </a:lnTo>
                  <a:lnTo>
                    <a:pt x="783" y="412"/>
                  </a:lnTo>
                  <a:lnTo>
                    <a:pt x="811" y="410"/>
                  </a:lnTo>
                  <a:lnTo>
                    <a:pt x="839" y="407"/>
                  </a:lnTo>
                  <a:lnTo>
                    <a:pt x="870" y="402"/>
                  </a:lnTo>
                  <a:lnTo>
                    <a:pt x="900" y="395"/>
                  </a:lnTo>
                  <a:lnTo>
                    <a:pt x="930" y="386"/>
                  </a:lnTo>
                  <a:lnTo>
                    <a:pt x="959" y="376"/>
                  </a:lnTo>
                  <a:lnTo>
                    <a:pt x="986" y="363"/>
                  </a:lnTo>
                  <a:lnTo>
                    <a:pt x="1011" y="348"/>
                  </a:lnTo>
                  <a:lnTo>
                    <a:pt x="1031" y="329"/>
                  </a:lnTo>
                  <a:lnTo>
                    <a:pt x="1048" y="309"/>
                  </a:lnTo>
                  <a:lnTo>
                    <a:pt x="1051" y="302"/>
                  </a:lnTo>
                  <a:lnTo>
                    <a:pt x="1059" y="285"/>
                  </a:lnTo>
                  <a:lnTo>
                    <a:pt x="1075" y="262"/>
                  </a:lnTo>
                  <a:lnTo>
                    <a:pt x="1095" y="234"/>
                  </a:lnTo>
                  <a:lnTo>
                    <a:pt x="1123" y="205"/>
                  </a:lnTo>
                  <a:lnTo>
                    <a:pt x="1157" y="181"/>
                  </a:lnTo>
                  <a:lnTo>
                    <a:pt x="1198" y="161"/>
                  </a:lnTo>
                  <a:lnTo>
                    <a:pt x="1245" y="152"/>
                  </a:lnTo>
                  <a:lnTo>
                    <a:pt x="1251" y="152"/>
                  </a:lnTo>
                  <a:lnTo>
                    <a:pt x="1265" y="151"/>
                  </a:lnTo>
                  <a:lnTo>
                    <a:pt x="1287" y="147"/>
                  </a:lnTo>
                  <a:lnTo>
                    <a:pt x="1313" y="138"/>
                  </a:lnTo>
                  <a:lnTo>
                    <a:pt x="1343" y="125"/>
                  </a:lnTo>
                  <a:lnTo>
                    <a:pt x="1371" y="106"/>
                  </a:lnTo>
                  <a:lnTo>
                    <a:pt x="1398" y="79"/>
                  </a:lnTo>
                  <a:lnTo>
                    <a:pt x="1418" y="42"/>
                  </a:lnTo>
                  <a:lnTo>
                    <a:pt x="1348" y="417"/>
                  </a:lnTo>
                  <a:lnTo>
                    <a:pt x="1346" y="423"/>
                  </a:lnTo>
                  <a:lnTo>
                    <a:pt x="1342" y="435"/>
                  </a:lnTo>
                  <a:lnTo>
                    <a:pt x="1332" y="454"/>
                  </a:lnTo>
                  <a:lnTo>
                    <a:pt x="1318" y="473"/>
                  </a:lnTo>
                  <a:lnTo>
                    <a:pt x="1295" y="492"/>
                  </a:lnTo>
                  <a:lnTo>
                    <a:pt x="1265" y="508"/>
                  </a:lnTo>
                  <a:lnTo>
                    <a:pt x="1224" y="518"/>
                  </a:lnTo>
                  <a:lnTo>
                    <a:pt x="1175" y="518"/>
                  </a:lnTo>
                  <a:lnTo>
                    <a:pt x="1168" y="518"/>
                  </a:lnTo>
                  <a:lnTo>
                    <a:pt x="1148" y="519"/>
                  </a:lnTo>
                  <a:lnTo>
                    <a:pt x="1117" y="521"/>
                  </a:lnTo>
                  <a:lnTo>
                    <a:pt x="1075" y="522"/>
                  </a:lnTo>
                  <a:lnTo>
                    <a:pt x="1025" y="523"/>
                  </a:lnTo>
                  <a:lnTo>
                    <a:pt x="965" y="525"/>
                  </a:lnTo>
                  <a:lnTo>
                    <a:pt x="901" y="526"/>
                  </a:lnTo>
                  <a:lnTo>
                    <a:pt x="831" y="527"/>
                  </a:lnTo>
                  <a:lnTo>
                    <a:pt x="756" y="527"/>
                  </a:lnTo>
                  <a:lnTo>
                    <a:pt x="678" y="527"/>
                  </a:lnTo>
                  <a:lnTo>
                    <a:pt x="600" y="526"/>
                  </a:lnTo>
                  <a:lnTo>
                    <a:pt x="522" y="525"/>
                  </a:lnTo>
                  <a:lnTo>
                    <a:pt x="444" y="521"/>
                  </a:lnTo>
                  <a:lnTo>
                    <a:pt x="368" y="517"/>
                  </a:lnTo>
                  <a:lnTo>
                    <a:pt x="296" y="512"/>
                  </a:lnTo>
                  <a:lnTo>
                    <a:pt x="229" y="505"/>
                  </a:lnTo>
                  <a:lnTo>
                    <a:pt x="223" y="504"/>
                  </a:lnTo>
                  <a:lnTo>
                    <a:pt x="209" y="501"/>
                  </a:lnTo>
                  <a:lnTo>
                    <a:pt x="187" y="495"/>
                  </a:lnTo>
                  <a:lnTo>
                    <a:pt x="162" y="483"/>
                  </a:lnTo>
                  <a:lnTo>
                    <a:pt x="134" y="468"/>
                  </a:lnTo>
                  <a:lnTo>
                    <a:pt x="107" y="446"/>
                  </a:lnTo>
                  <a:lnTo>
                    <a:pt x="82" y="417"/>
                  </a:lnTo>
                  <a:lnTo>
                    <a:pt x="65" y="381"/>
                  </a:lnTo>
                  <a:lnTo>
                    <a:pt x="0"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459"/>
            <p:cNvSpPr>
              <a:spLocks noChangeAspect="1"/>
            </p:cNvSpPr>
            <p:nvPr/>
          </p:nvSpPr>
          <p:spPr bwMode="auto">
            <a:xfrm>
              <a:off x="3963" y="2702"/>
              <a:ext cx="1250" cy="881"/>
            </a:xfrm>
            <a:custGeom>
              <a:avLst/>
              <a:gdLst>
                <a:gd name="T0" fmla="*/ 0 w 1250"/>
                <a:gd name="T1" fmla="*/ 0 h 881"/>
                <a:gd name="T2" fmla="*/ 1 w 1250"/>
                <a:gd name="T3" fmla="*/ 2 h 881"/>
                <a:gd name="T4" fmla="*/ 4 w 1250"/>
                <a:gd name="T5" fmla="*/ 9 h 881"/>
                <a:gd name="T6" fmla="*/ 12 w 1250"/>
                <a:gd name="T7" fmla="*/ 19 h 881"/>
                <a:gd name="T8" fmla="*/ 26 w 1250"/>
                <a:gd name="T9" fmla="*/ 32 h 881"/>
                <a:gd name="T10" fmla="*/ 43 w 1250"/>
                <a:gd name="T11" fmla="*/ 45 h 881"/>
                <a:gd name="T12" fmla="*/ 68 w 1250"/>
                <a:gd name="T13" fmla="*/ 58 h 881"/>
                <a:gd name="T14" fmla="*/ 100 w 1250"/>
                <a:gd name="T15" fmla="*/ 69 h 881"/>
                <a:gd name="T16" fmla="*/ 140 w 1250"/>
                <a:gd name="T17" fmla="*/ 78 h 881"/>
                <a:gd name="T18" fmla="*/ 209 w 1250"/>
                <a:gd name="T19" fmla="*/ 765 h 881"/>
                <a:gd name="T20" fmla="*/ 1025 w 1250"/>
                <a:gd name="T21" fmla="*/ 774 h 881"/>
                <a:gd name="T22" fmla="*/ 1103 w 1250"/>
                <a:gd name="T23" fmla="*/ 93 h 881"/>
                <a:gd name="T24" fmla="*/ 1106 w 1250"/>
                <a:gd name="T25" fmla="*/ 93 h 881"/>
                <a:gd name="T26" fmla="*/ 1116 w 1250"/>
                <a:gd name="T27" fmla="*/ 94 h 881"/>
                <a:gd name="T28" fmla="*/ 1130 w 1250"/>
                <a:gd name="T29" fmla="*/ 94 h 881"/>
                <a:gd name="T30" fmla="*/ 1148 w 1250"/>
                <a:gd name="T31" fmla="*/ 91 h 881"/>
                <a:gd name="T32" fmla="*/ 1170 w 1250"/>
                <a:gd name="T33" fmla="*/ 85 h 881"/>
                <a:gd name="T34" fmla="*/ 1195 w 1250"/>
                <a:gd name="T35" fmla="*/ 75 h 881"/>
                <a:gd name="T36" fmla="*/ 1222 w 1250"/>
                <a:gd name="T37" fmla="*/ 58 h 881"/>
                <a:gd name="T38" fmla="*/ 1250 w 1250"/>
                <a:gd name="T39" fmla="*/ 33 h 881"/>
                <a:gd name="T40" fmla="*/ 1134 w 1250"/>
                <a:gd name="T41" fmla="*/ 743 h 881"/>
                <a:gd name="T42" fmla="*/ 1133 w 1250"/>
                <a:gd name="T43" fmla="*/ 749 h 881"/>
                <a:gd name="T44" fmla="*/ 1128 w 1250"/>
                <a:gd name="T45" fmla="*/ 767 h 881"/>
                <a:gd name="T46" fmla="*/ 1117 w 1250"/>
                <a:gd name="T47" fmla="*/ 792 h 881"/>
                <a:gd name="T48" fmla="*/ 1100 w 1250"/>
                <a:gd name="T49" fmla="*/ 820 h 881"/>
                <a:gd name="T50" fmla="*/ 1077 w 1250"/>
                <a:gd name="T51" fmla="*/ 848 h 881"/>
                <a:gd name="T52" fmla="*/ 1042 w 1250"/>
                <a:gd name="T53" fmla="*/ 868 h 881"/>
                <a:gd name="T54" fmla="*/ 998 w 1250"/>
                <a:gd name="T55" fmla="*/ 881 h 881"/>
                <a:gd name="T56" fmla="*/ 944 w 1250"/>
                <a:gd name="T57" fmla="*/ 881 h 881"/>
                <a:gd name="T58" fmla="*/ 246 w 1250"/>
                <a:gd name="T59" fmla="*/ 867 h 881"/>
                <a:gd name="T60" fmla="*/ 240 w 1250"/>
                <a:gd name="T61" fmla="*/ 867 h 881"/>
                <a:gd name="T62" fmla="*/ 226 w 1250"/>
                <a:gd name="T63" fmla="*/ 864 h 881"/>
                <a:gd name="T64" fmla="*/ 204 w 1250"/>
                <a:gd name="T65" fmla="*/ 858 h 881"/>
                <a:gd name="T66" fmla="*/ 178 w 1250"/>
                <a:gd name="T67" fmla="*/ 848 h 881"/>
                <a:gd name="T68" fmla="*/ 151 w 1250"/>
                <a:gd name="T69" fmla="*/ 828 h 881"/>
                <a:gd name="T70" fmla="*/ 126 w 1250"/>
                <a:gd name="T71" fmla="*/ 801 h 881"/>
                <a:gd name="T72" fmla="*/ 106 w 1250"/>
                <a:gd name="T73" fmla="*/ 762 h 881"/>
                <a:gd name="T74" fmla="*/ 92 w 1250"/>
                <a:gd name="T75" fmla="*/ 712 h 881"/>
                <a:gd name="T76" fmla="*/ 0 w 1250"/>
                <a:gd name="T77" fmla="*/ 0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0"/>
                <a:gd name="T118" fmla="*/ 0 h 881"/>
                <a:gd name="T119" fmla="*/ 1250 w 1250"/>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0" h="881">
                  <a:moveTo>
                    <a:pt x="0" y="0"/>
                  </a:moveTo>
                  <a:lnTo>
                    <a:pt x="1" y="2"/>
                  </a:lnTo>
                  <a:lnTo>
                    <a:pt x="4" y="9"/>
                  </a:lnTo>
                  <a:lnTo>
                    <a:pt x="12" y="19"/>
                  </a:lnTo>
                  <a:lnTo>
                    <a:pt x="26" y="32"/>
                  </a:lnTo>
                  <a:lnTo>
                    <a:pt x="43" y="45"/>
                  </a:lnTo>
                  <a:lnTo>
                    <a:pt x="68" y="58"/>
                  </a:lnTo>
                  <a:lnTo>
                    <a:pt x="100" y="69"/>
                  </a:lnTo>
                  <a:lnTo>
                    <a:pt x="140" y="78"/>
                  </a:lnTo>
                  <a:lnTo>
                    <a:pt x="209" y="765"/>
                  </a:lnTo>
                  <a:lnTo>
                    <a:pt x="1025" y="774"/>
                  </a:lnTo>
                  <a:lnTo>
                    <a:pt x="1103" y="93"/>
                  </a:lnTo>
                  <a:lnTo>
                    <a:pt x="1106" y="93"/>
                  </a:lnTo>
                  <a:lnTo>
                    <a:pt x="1116" y="94"/>
                  </a:lnTo>
                  <a:lnTo>
                    <a:pt x="1130" y="94"/>
                  </a:lnTo>
                  <a:lnTo>
                    <a:pt x="1148" y="91"/>
                  </a:lnTo>
                  <a:lnTo>
                    <a:pt x="1170" y="85"/>
                  </a:lnTo>
                  <a:lnTo>
                    <a:pt x="1195" y="75"/>
                  </a:lnTo>
                  <a:lnTo>
                    <a:pt x="1222" y="58"/>
                  </a:lnTo>
                  <a:lnTo>
                    <a:pt x="1250" y="33"/>
                  </a:lnTo>
                  <a:lnTo>
                    <a:pt x="1134" y="743"/>
                  </a:lnTo>
                  <a:lnTo>
                    <a:pt x="1133" y="749"/>
                  </a:lnTo>
                  <a:lnTo>
                    <a:pt x="1128" y="767"/>
                  </a:lnTo>
                  <a:lnTo>
                    <a:pt x="1117" y="792"/>
                  </a:lnTo>
                  <a:lnTo>
                    <a:pt x="1100" y="820"/>
                  </a:lnTo>
                  <a:lnTo>
                    <a:pt x="1077" y="848"/>
                  </a:lnTo>
                  <a:lnTo>
                    <a:pt x="1042" y="868"/>
                  </a:lnTo>
                  <a:lnTo>
                    <a:pt x="998" y="881"/>
                  </a:lnTo>
                  <a:lnTo>
                    <a:pt x="944" y="881"/>
                  </a:lnTo>
                  <a:lnTo>
                    <a:pt x="246" y="867"/>
                  </a:lnTo>
                  <a:lnTo>
                    <a:pt x="240" y="867"/>
                  </a:lnTo>
                  <a:lnTo>
                    <a:pt x="226" y="864"/>
                  </a:lnTo>
                  <a:lnTo>
                    <a:pt x="204" y="858"/>
                  </a:lnTo>
                  <a:lnTo>
                    <a:pt x="178" y="848"/>
                  </a:lnTo>
                  <a:lnTo>
                    <a:pt x="151" y="828"/>
                  </a:lnTo>
                  <a:lnTo>
                    <a:pt x="126" y="801"/>
                  </a:lnTo>
                  <a:lnTo>
                    <a:pt x="106" y="762"/>
                  </a:lnTo>
                  <a:lnTo>
                    <a:pt x="92" y="712"/>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460"/>
            <p:cNvSpPr>
              <a:spLocks noChangeAspect="1"/>
            </p:cNvSpPr>
            <p:nvPr/>
          </p:nvSpPr>
          <p:spPr bwMode="auto">
            <a:xfrm>
              <a:off x="4061" y="1519"/>
              <a:ext cx="251" cy="397"/>
            </a:xfrm>
            <a:custGeom>
              <a:avLst/>
              <a:gdLst>
                <a:gd name="T0" fmla="*/ 47 w 251"/>
                <a:gd name="T1" fmla="*/ 13 h 397"/>
                <a:gd name="T2" fmla="*/ 52 w 251"/>
                <a:gd name="T3" fmla="*/ 11 h 397"/>
                <a:gd name="T4" fmla="*/ 67 w 251"/>
                <a:gd name="T5" fmla="*/ 10 h 397"/>
                <a:gd name="T6" fmla="*/ 87 w 251"/>
                <a:gd name="T7" fmla="*/ 6 h 397"/>
                <a:gd name="T8" fmla="*/ 112 w 251"/>
                <a:gd name="T9" fmla="*/ 4 h 397"/>
                <a:gd name="T10" fmla="*/ 139 w 251"/>
                <a:gd name="T11" fmla="*/ 1 h 397"/>
                <a:gd name="T12" fmla="*/ 166 w 251"/>
                <a:gd name="T13" fmla="*/ 0 h 397"/>
                <a:gd name="T14" fmla="*/ 189 w 251"/>
                <a:gd name="T15" fmla="*/ 1 h 397"/>
                <a:gd name="T16" fmla="*/ 206 w 251"/>
                <a:gd name="T17" fmla="*/ 4 h 397"/>
                <a:gd name="T18" fmla="*/ 251 w 251"/>
                <a:gd name="T19" fmla="*/ 385 h 397"/>
                <a:gd name="T20" fmla="*/ 248 w 251"/>
                <a:gd name="T21" fmla="*/ 385 h 397"/>
                <a:gd name="T22" fmla="*/ 242 w 251"/>
                <a:gd name="T23" fmla="*/ 385 h 397"/>
                <a:gd name="T24" fmla="*/ 231 w 251"/>
                <a:gd name="T25" fmla="*/ 385 h 397"/>
                <a:gd name="T26" fmla="*/ 219 w 251"/>
                <a:gd name="T27" fmla="*/ 385 h 397"/>
                <a:gd name="T28" fmla="*/ 201 w 251"/>
                <a:gd name="T29" fmla="*/ 385 h 397"/>
                <a:gd name="T30" fmla="*/ 183 w 251"/>
                <a:gd name="T31" fmla="*/ 386 h 397"/>
                <a:gd name="T32" fmla="*/ 162 w 251"/>
                <a:gd name="T33" fmla="*/ 386 h 397"/>
                <a:gd name="T34" fmla="*/ 142 w 251"/>
                <a:gd name="T35" fmla="*/ 386 h 397"/>
                <a:gd name="T36" fmla="*/ 120 w 251"/>
                <a:gd name="T37" fmla="*/ 388 h 397"/>
                <a:gd name="T38" fmla="*/ 98 w 251"/>
                <a:gd name="T39" fmla="*/ 389 h 397"/>
                <a:gd name="T40" fmla="*/ 77 w 251"/>
                <a:gd name="T41" fmla="*/ 389 h 397"/>
                <a:gd name="T42" fmla="*/ 58 w 251"/>
                <a:gd name="T43" fmla="*/ 390 h 397"/>
                <a:gd name="T44" fmla="*/ 39 w 251"/>
                <a:gd name="T45" fmla="*/ 391 h 397"/>
                <a:gd name="T46" fmla="*/ 24 w 251"/>
                <a:gd name="T47" fmla="*/ 393 h 397"/>
                <a:gd name="T48" fmla="*/ 9 w 251"/>
                <a:gd name="T49" fmla="*/ 395 h 397"/>
                <a:gd name="T50" fmla="*/ 0 w 251"/>
                <a:gd name="T51" fmla="*/ 397 h 397"/>
                <a:gd name="T52" fmla="*/ 47 w 251"/>
                <a:gd name="T53" fmla="*/ 13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397"/>
                <a:gd name="T83" fmla="*/ 251 w 251"/>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397">
                  <a:moveTo>
                    <a:pt x="47" y="13"/>
                  </a:moveTo>
                  <a:lnTo>
                    <a:pt x="52" y="11"/>
                  </a:lnTo>
                  <a:lnTo>
                    <a:pt x="67" y="10"/>
                  </a:lnTo>
                  <a:lnTo>
                    <a:pt x="87" y="6"/>
                  </a:lnTo>
                  <a:lnTo>
                    <a:pt x="112" y="4"/>
                  </a:lnTo>
                  <a:lnTo>
                    <a:pt x="139" y="1"/>
                  </a:lnTo>
                  <a:lnTo>
                    <a:pt x="166" y="0"/>
                  </a:lnTo>
                  <a:lnTo>
                    <a:pt x="189" y="1"/>
                  </a:lnTo>
                  <a:lnTo>
                    <a:pt x="206" y="4"/>
                  </a:lnTo>
                  <a:lnTo>
                    <a:pt x="251" y="385"/>
                  </a:lnTo>
                  <a:lnTo>
                    <a:pt x="248" y="385"/>
                  </a:lnTo>
                  <a:lnTo>
                    <a:pt x="242" y="385"/>
                  </a:lnTo>
                  <a:lnTo>
                    <a:pt x="231" y="385"/>
                  </a:lnTo>
                  <a:lnTo>
                    <a:pt x="219" y="385"/>
                  </a:lnTo>
                  <a:lnTo>
                    <a:pt x="201" y="385"/>
                  </a:lnTo>
                  <a:lnTo>
                    <a:pt x="183" y="386"/>
                  </a:lnTo>
                  <a:lnTo>
                    <a:pt x="162" y="386"/>
                  </a:lnTo>
                  <a:lnTo>
                    <a:pt x="142" y="386"/>
                  </a:lnTo>
                  <a:lnTo>
                    <a:pt x="120" y="388"/>
                  </a:lnTo>
                  <a:lnTo>
                    <a:pt x="98" y="389"/>
                  </a:lnTo>
                  <a:lnTo>
                    <a:pt x="77" y="389"/>
                  </a:lnTo>
                  <a:lnTo>
                    <a:pt x="58" y="390"/>
                  </a:lnTo>
                  <a:lnTo>
                    <a:pt x="39" y="391"/>
                  </a:lnTo>
                  <a:lnTo>
                    <a:pt x="24" y="393"/>
                  </a:lnTo>
                  <a:lnTo>
                    <a:pt x="9" y="395"/>
                  </a:lnTo>
                  <a:lnTo>
                    <a:pt x="0" y="397"/>
                  </a:lnTo>
                  <a:lnTo>
                    <a:pt x="47"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2" name="Freeform 461"/>
            <p:cNvSpPr>
              <a:spLocks noChangeAspect="1"/>
            </p:cNvSpPr>
            <p:nvPr/>
          </p:nvSpPr>
          <p:spPr bwMode="auto">
            <a:xfrm>
              <a:off x="4738" y="1528"/>
              <a:ext cx="433" cy="412"/>
            </a:xfrm>
            <a:custGeom>
              <a:avLst/>
              <a:gdLst>
                <a:gd name="T0" fmla="*/ 0 w 433"/>
                <a:gd name="T1" fmla="*/ 0 h 412"/>
                <a:gd name="T2" fmla="*/ 3 w 433"/>
                <a:gd name="T3" fmla="*/ 0 h 412"/>
                <a:gd name="T4" fmla="*/ 14 w 433"/>
                <a:gd name="T5" fmla="*/ 0 h 412"/>
                <a:gd name="T6" fmla="*/ 30 w 433"/>
                <a:gd name="T7" fmla="*/ 0 h 412"/>
                <a:gd name="T8" fmla="*/ 50 w 433"/>
                <a:gd name="T9" fmla="*/ 1 h 412"/>
                <a:gd name="T10" fmla="*/ 74 w 433"/>
                <a:gd name="T11" fmla="*/ 1 h 412"/>
                <a:gd name="T12" fmla="*/ 100 w 433"/>
                <a:gd name="T13" fmla="*/ 1 h 412"/>
                <a:gd name="T14" fmla="*/ 130 w 433"/>
                <a:gd name="T15" fmla="*/ 2 h 412"/>
                <a:gd name="T16" fmla="*/ 161 w 433"/>
                <a:gd name="T17" fmla="*/ 2 h 412"/>
                <a:gd name="T18" fmla="*/ 192 w 433"/>
                <a:gd name="T19" fmla="*/ 4 h 412"/>
                <a:gd name="T20" fmla="*/ 222 w 433"/>
                <a:gd name="T21" fmla="*/ 5 h 412"/>
                <a:gd name="T22" fmla="*/ 252 w 433"/>
                <a:gd name="T23" fmla="*/ 6 h 412"/>
                <a:gd name="T24" fmla="*/ 278 w 433"/>
                <a:gd name="T25" fmla="*/ 8 h 412"/>
                <a:gd name="T26" fmla="*/ 302 w 433"/>
                <a:gd name="T27" fmla="*/ 9 h 412"/>
                <a:gd name="T28" fmla="*/ 322 w 433"/>
                <a:gd name="T29" fmla="*/ 10 h 412"/>
                <a:gd name="T30" fmla="*/ 337 w 433"/>
                <a:gd name="T31" fmla="*/ 13 h 412"/>
                <a:gd name="T32" fmla="*/ 347 w 433"/>
                <a:gd name="T33" fmla="*/ 14 h 412"/>
                <a:gd name="T34" fmla="*/ 433 w 433"/>
                <a:gd name="T35" fmla="*/ 412 h 412"/>
                <a:gd name="T36" fmla="*/ 429 w 433"/>
                <a:gd name="T37" fmla="*/ 412 h 412"/>
                <a:gd name="T38" fmla="*/ 419 w 433"/>
                <a:gd name="T39" fmla="*/ 410 h 412"/>
                <a:gd name="T40" fmla="*/ 403 w 433"/>
                <a:gd name="T41" fmla="*/ 407 h 412"/>
                <a:gd name="T42" fmla="*/ 381 w 433"/>
                <a:gd name="T43" fmla="*/ 404 h 412"/>
                <a:gd name="T44" fmla="*/ 356 w 433"/>
                <a:gd name="T45" fmla="*/ 401 h 412"/>
                <a:gd name="T46" fmla="*/ 326 w 433"/>
                <a:gd name="T47" fmla="*/ 397 h 412"/>
                <a:gd name="T48" fmla="*/ 297 w 433"/>
                <a:gd name="T49" fmla="*/ 391 h 412"/>
                <a:gd name="T50" fmla="*/ 264 w 433"/>
                <a:gd name="T51" fmla="*/ 388 h 412"/>
                <a:gd name="T52" fmla="*/ 231 w 433"/>
                <a:gd name="T53" fmla="*/ 382 h 412"/>
                <a:gd name="T54" fmla="*/ 199 w 433"/>
                <a:gd name="T55" fmla="*/ 379 h 412"/>
                <a:gd name="T56" fmla="*/ 167 w 433"/>
                <a:gd name="T57" fmla="*/ 375 h 412"/>
                <a:gd name="T58" fmla="*/ 139 w 433"/>
                <a:gd name="T59" fmla="*/ 372 h 412"/>
                <a:gd name="T60" fmla="*/ 113 w 433"/>
                <a:gd name="T61" fmla="*/ 371 h 412"/>
                <a:gd name="T62" fmla="*/ 91 w 433"/>
                <a:gd name="T63" fmla="*/ 369 h 412"/>
                <a:gd name="T64" fmla="*/ 74 w 433"/>
                <a:gd name="T65" fmla="*/ 369 h 412"/>
                <a:gd name="T66" fmla="*/ 63 w 433"/>
                <a:gd name="T67" fmla="*/ 371 h 412"/>
                <a:gd name="T68" fmla="*/ 0 w 433"/>
                <a:gd name="T69" fmla="*/ 0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3"/>
                <a:gd name="T106" fmla="*/ 0 h 412"/>
                <a:gd name="T107" fmla="*/ 433 w 433"/>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3" h="412">
                  <a:moveTo>
                    <a:pt x="0" y="0"/>
                  </a:moveTo>
                  <a:lnTo>
                    <a:pt x="3" y="0"/>
                  </a:lnTo>
                  <a:lnTo>
                    <a:pt x="14" y="0"/>
                  </a:lnTo>
                  <a:lnTo>
                    <a:pt x="30" y="0"/>
                  </a:lnTo>
                  <a:lnTo>
                    <a:pt x="50" y="1"/>
                  </a:lnTo>
                  <a:lnTo>
                    <a:pt x="74" y="1"/>
                  </a:lnTo>
                  <a:lnTo>
                    <a:pt x="100" y="1"/>
                  </a:lnTo>
                  <a:lnTo>
                    <a:pt x="130" y="2"/>
                  </a:lnTo>
                  <a:lnTo>
                    <a:pt x="161" y="2"/>
                  </a:lnTo>
                  <a:lnTo>
                    <a:pt x="192" y="4"/>
                  </a:lnTo>
                  <a:lnTo>
                    <a:pt x="222" y="5"/>
                  </a:lnTo>
                  <a:lnTo>
                    <a:pt x="252" y="6"/>
                  </a:lnTo>
                  <a:lnTo>
                    <a:pt x="278" y="8"/>
                  </a:lnTo>
                  <a:lnTo>
                    <a:pt x="302" y="9"/>
                  </a:lnTo>
                  <a:lnTo>
                    <a:pt x="322" y="10"/>
                  </a:lnTo>
                  <a:lnTo>
                    <a:pt x="337" y="13"/>
                  </a:lnTo>
                  <a:lnTo>
                    <a:pt x="347" y="14"/>
                  </a:lnTo>
                  <a:lnTo>
                    <a:pt x="433" y="412"/>
                  </a:lnTo>
                  <a:lnTo>
                    <a:pt x="429" y="412"/>
                  </a:lnTo>
                  <a:lnTo>
                    <a:pt x="419" y="410"/>
                  </a:lnTo>
                  <a:lnTo>
                    <a:pt x="403" y="407"/>
                  </a:lnTo>
                  <a:lnTo>
                    <a:pt x="381" y="404"/>
                  </a:lnTo>
                  <a:lnTo>
                    <a:pt x="356" y="401"/>
                  </a:lnTo>
                  <a:lnTo>
                    <a:pt x="326" y="397"/>
                  </a:lnTo>
                  <a:lnTo>
                    <a:pt x="297" y="391"/>
                  </a:lnTo>
                  <a:lnTo>
                    <a:pt x="264" y="388"/>
                  </a:lnTo>
                  <a:lnTo>
                    <a:pt x="231" y="382"/>
                  </a:lnTo>
                  <a:lnTo>
                    <a:pt x="199" y="379"/>
                  </a:lnTo>
                  <a:lnTo>
                    <a:pt x="167" y="375"/>
                  </a:lnTo>
                  <a:lnTo>
                    <a:pt x="139" y="372"/>
                  </a:lnTo>
                  <a:lnTo>
                    <a:pt x="113" y="371"/>
                  </a:lnTo>
                  <a:lnTo>
                    <a:pt x="91" y="369"/>
                  </a:lnTo>
                  <a:lnTo>
                    <a:pt x="74" y="369"/>
                  </a:lnTo>
                  <a:lnTo>
                    <a:pt x="63" y="371"/>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462"/>
            <p:cNvSpPr>
              <a:spLocks noChangeAspect="1"/>
            </p:cNvSpPr>
            <p:nvPr/>
          </p:nvSpPr>
          <p:spPr bwMode="auto">
            <a:xfrm>
              <a:off x="4002" y="1420"/>
              <a:ext cx="267" cy="509"/>
            </a:xfrm>
            <a:custGeom>
              <a:avLst/>
              <a:gdLst>
                <a:gd name="T0" fmla="*/ 267 w 267"/>
                <a:gd name="T1" fmla="*/ 105 h 509"/>
                <a:gd name="T2" fmla="*/ 248 w 267"/>
                <a:gd name="T3" fmla="*/ 0 h 509"/>
                <a:gd name="T4" fmla="*/ 239 w 267"/>
                <a:gd name="T5" fmla="*/ 0 h 509"/>
                <a:gd name="T6" fmla="*/ 215 w 267"/>
                <a:gd name="T7" fmla="*/ 0 h 509"/>
                <a:gd name="T8" fmla="*/ 182 w 267"/>
                <a:gd name="T9" fmla="*/ 2 h 509"/>
                <a:gd name="T10" fmla="*/ 143 w 267"/>
                <a:gd name="T11" fmla="*/ 3 h 509"/>
                <a:gd name="T12" fmla="*/ 103 w 267"/>
                <a:gd name="T13" fmla="*/ 4 h 509"/>
                <a:gd name="T14" fmla="*/ 65 w 267"/>
                <a:gd name="T15" fmla="*/ 6 h 509"/>
                <a:gd name="T16" fmla="*/ 37 w 267"/>
                <a:gd name="T17" fmla="*/ 7 h 509"/>
                <a:gd name="T18" fmla="*/ 20 w 267"/>
                <a:gd name="T19" fmla="*/ 10 h 509"/>
                <a:gd name="T20" fmla="*/ 0 w 267"/>
                <a:gd name="T21" fmla="*/ 509 h 509"/>
                <a:gd name="T22" fmla="*/ 59 w 267"/>
                <a:gd name="T23" fmla="*/ 496 h 509"/>
                <a:gd name="T24" fmla="*/ 106 w 267"/>
                <a:gd name="T25" fmla="*/ 112 h 509"/>
                <a:gd name="T26" fmla="*/ 109 w 267"/>
                <a:gd name="T27" fmla="*/ 112 h 509"/>
                <a:gd name="T28" fmla="*/ 120 w 267"/>
                <a:gd name="T29" fmla="*/ 110 h 509"/>
                <a:gd name="T30" fmla="*/ 137 w 267"/>
                <a:gd name="T31" fmla="*/ 109 h 509"/>
                <a:gd name="T32" fmla="*/ 159 w 267"/>
                <a:gd name="T33" fmla="*/ 108 h 509"/>
                <a:gd name="T34" fmla="*/ 184 w 267"/>
                <a:gd name="T35" fmla="*/ 106 h 509"/>
                <a:gd name="T36" fmla="*/ 210 w 267"/>
                <a:gd name="T37" fmla="*/ 105 h 509"/>
                <a:gd name="T38" fmla="*/ 239 w 267"/>
                <a:gd name="T39" fmla="*/ 105 h 509"/>
                <a:gd name="T40" fmla="*/ 267 w 267"/>
                <a:gd name="T41" fmla="*/ 105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509"/>
                <a:gd name="T65" fmla="*/ 267 w 267"/>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509">
                  <a:moveTo>
                    <a:pt x="267" y="105"/>
                  </a:moveTo>
                  <a:lnTo>
                    <a:pt x="248" y="0"/>
                  </a:lnTo>
                  <a:lnTo>
                    <a:pt x="239" y="0"/>
                  </a:lnTo>
                  <a:lnTo>
                    <a:pt x="215" y="0"/>
                  </a:lnTo>
                  <a:lnTo>
                    <a:pt x="182" y="2"/>
                  </a:lnTo>
                  <a:lnTo>
                    <a:pt x="143" y="3"/>
                  </a:lnTo>
                  <a:lnTo>
                    <a:pt x="103" y="4"/>
                  </a:lnTo>
                  <a:lnTo>
                    <a:pt x="65" y="6"/>
                  </a:lnTo>
                  <a:lnTo>
                    <a:pt x="37" y="7"/>
                  </a:lnTo>
                  <a:lnTo>
                    <a:pt x="20" y="10"/>
                  </a:lnTo>
                  <a:lnTo>
                    <a:pt x="0" y="509"/>
                  </a:lnTo>
                  <a:lnTo>
                    <a:pt x="59" y="496"/>
                  </a:lnTo>
                  <a:lnTo>
                    <a:pt x="106" y="112"/>
                  </a:lnTo>
                  <a:lnTo>
                    <a:pt x="109" y="112"/>
                  </a:lnTo>
                  <a:lnTo>
                    <a:pt x="120" y="110"/>
                  </a:lnTo>
                  <a:lnTo>
                    <a:pt x="137" y="109"/>
                  </a:lnTo>
                  <a:lnTo>
                    <a:pt x="159" y="108"/>
                  </a:lnTo>
                  <a:lnTo>
                    <a:pt x="184" y="106"/>
                  </a:lnTo>
                  <a:lnTo>
                    <a:pt x="210" y="105"/>
                  </a:lnTo>
                  <a:lnTo>
                    <a:pt x="239" y="105"/>
                  </a:lnTo>
                  <a:lnTo>
                    <a:pt x="267" y="105"/>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463"/>
            <p:cNvSpPr>
              <a:spLocks noChangeAspect="1"/>
            </p:cNvSpPr>
            <p:nvPr/>
          </p:nvSpPr>
          <p:spPr bwMode="auto">
            <a:xfrm>
              <a:off x="4720" y="1428"/>
              <a:ext cx="519" cy="526"/>
            </a:xfrm>
            <a:custGeom>
              <a:avLst/>
              <a:gdLst>
                <a:gd name="T0" fmla="*/ 18 w 519"/>
                <a:gd name="T1" fmla="*/ 100 h 526"/>
                <a:gd name="T2" fmla="*/ 0 w 519"/>
                <a:gd name="T3" fmla="*/ 2 h 526"/>
                <a:gd name="T4" fmla="*/ 312 w 519"/>
                <a:gd name="T5" fmla="*/ 0 h 526"/>
                <a:gd name="T6" fmla="*/ 318 w 519"/>
                <a:gd name="T7" fmla="*/ 0 h 526"/>
                <a:gd name="T8" fmla="*/ 332 w 519"/>
                <a:gd name="T9" fmla="*/ 2 h 526"/>
                <a:gd name="T10" fmla="*/ 354 w 519"/>
                <a:gd name="T11" fmla="*/ 3 h 526"/>
                <a:gd name="T12" fmla="*/ 379 w 519"/>
                <a:gd name="T13" fmla="*/ 5 h 526"/>
                <a:gd name="T14" fmla="*/ 402 w 519"/>
                <a:gd name="T15" fmla="*/ 8 h 526"/>
                <a:gd name="T16" fmla="*/ 424 w 519"/>
                <a:gd name="T17" fmla="*/ 11 h 526"/>
                <a:gd name="T18" fmla="*/ 440 w 519"/>
                <a:gd name="T19" fmla="*/ 14 h 526"/>
                <a:gd name="T20" fmla="*/ 446 w 519"/>
                <a:gd name="T21" fmla="*/ 20 h 526"/>
                <a:gd name="T22" fmla="*/ 519 w 519"/>
                <a:gd name="T23" fmla="*/ 526 h 526"/>
                <a:gd name="T24" fmla="*/ 451 w 519"/>
                <a:gd name="T25" fmla="*/ 512 h 526"/>
                <a:gd name="T26" fmla="*/ 369 w 519"/>
                <a:gd name="T27" fmla="*/ 114 h 526"/>
                <a:gd name="T28" fmla="*/ 369 w 519"/>
                <a:gd name="T29" fmla="*/ 114 h 526"/>
                <a:gd name="T30" fmla="*/ 366 w 519"/>
                <a:gd name="T31" fmla="*/ 113 h 526"/>
                <a:gd name="T32" fmla="*/ 363 w 519"/>
                <a:gd name="T33" fmla="*/ 113 h 526"/>
                <a:gd name="T34" fmla="*/ 357 w 519"/>
                <a:gd name="T35" fmla="*/ 111 h 526"/>
                <a:gd name="T36" fmla="*/ 349 w 519"/>
                <a:gd name="T37" fmla="*/ 110 h 526"/>
                <a:gd name="T38" fmla="*/ 338 w 519"/>
                <a:gd name="T39" fmla="*/ 109 h 526"/>
                <a:gd name="T40" fmla="*/ 324 w 519"/>
                <a:gd name="T41" fmla="*/ 108 h 526"/>
                <a:gd name="T42" fmla="*/ 309 w 519"/>
                <a:gd name="T43" fmla="*/ 106 h 526"/>
                <a:gd name="T44" fmla="*/ 287 w 519"/>
                <a:gd name="T45" fmla="*/ 105 h 526"/>
                <a:gd name="T46" fmla="*/ 263 w 519"/>
                <a:gd name="T47" fmla="*/ 104 h 526"/>
                <a:gd name="T48" fmla="*/ 235 w 519"/>
                <a:gd name="T49" fmla="*/ 102 h 526"/>
                <a:gd name="T50" fmla="*/ 201 w 519"/>
                <a:gd name="T51" fmla="*/ 101 h 526"/>
                <a:gd name="T52" fmla="*/ 163 w 519"/>
                <a:gd name="T53" fmla="*/ 100 h 526"/>
                <a:gd name="T54" fmla="*/ 121 w 519"/>
                <a:gd name="T55" fmla="*/ 100 h 526"/>
                <a:gd name="T56" fmla="*/ 73 w 519"/>
                <a:gd name="T57" fmla="*/ 100 h 526"/>
                <a:gd name="T58" fmla="*/ 18 w 519"/>
                <a:gd name="T59" fmla="*/ 100 h 5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526"/>
                <a:gd name="T92" fmla="*/ 519 w 519"/>
                <a:gd name="T93" fmla="*/ 526 h 5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526">
                  <a:moveTo>
                    <a:pt x="18" y="100"/>
                  </a:moveTo>
                  <a:lnTo>
                    <a:pt x="0" y="2"/>
                  </a:lnTo>
                  <a:lnTo>
                    <a:pt x="312" y="0"/>
                  </a:lnTo>
                  <a:lnTo>
                    <a:pt x="318" y="0"/>
                  </a:lnTo>
                  <a:lnTo>
                    <a:pt x="332" y="2"/>
                  </a:lnTo>
                  <a:lnTo>
                    <a:pt x="354" y="3"/>
                  </a:lnTo>
                  <a:lnTo>
                    <a:pt x="379" y="5"/>
                  </a:lnTo>
                  <a:lnTo>
                    <a:pt x="402" y="8"/>
                  </a:lnTo>
                  <a:lnTo>
                    <a:pt x="424" y="11"/>
                  </a:lnTo>
                  <a:lnTo>
                    <a:pt x="440" y="14"/>
                  </a:lnTo>
                  <a:lnTo>
                    <a:pt x="446" y="20"/>
                  </a:lnTo>
                  <a:lnTo>
                    <a:pt x="519" y="526"/>
                  </a:lnTo>
                  <a:lnTo>
                    <a:pt x="451" y="512"/>
                  </a:lnTo>
                  <a:lnTo>
                    <a:pt x="369" y="114"/>
                  </a:lnTo>
                  <a:lnTo>
                    <a:pt x="366" y="113"/>
                  </a:lnTo>
                  <a:lnTo>
                    <a:pt x="363" y="113"/>
                  </a:lnTo>
                  <a:lnTo>
                    <a:pt x="357" y="111"/>
                  </a:lnTo>
                  <a:lnTo>
                    <a:pt x="349" y="110"/>
                  </a:lnTo>
                  <a:lnTo>
                    <a:pt x="338" y="109"/>
                  </a:lnTo>
                  <a:lnTo>
                    <a:pt x="324" y="108"/>
                  </a:lnTo>
                  <a:lnTo>
                    <a:pt x="309" y="106"/>
                  </a:lnTo>
                  <a:lnTo>
                    <a:pt x="287" y="105"/>
                  </a:lnTo>
                  <a:lnTo>
                    <a:pt x="263" y="104"/>
                  </a:lnTo>
                  <a:lnTo>
                    <a:pt x="235" y="102"/>
                  </a:lnTo>
                  <a:lnTo>
                    <a:pt x="201" y="101"/>
                  </a:lnTo>
                  <a:lnTo>
                    <a:pt x="163" y="100"/>
                  </a:lnTo>
                  <a:lnTo>
                    <a:pt x="121" y="100"/>
                  </a:lnTo>
                  <a:lnTo>
                    <a:pt x="73" y="100"/>
                  </a:lnTo>
                  <a:lnTo>
                    <a:pt x="18" y="10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Freeform 464"/>
            <p:cNvSpPr>
              <a:spLocks noChangeAspect="1"/>
            </p:cNvSpPr>
            <p:nvPr/>
          </p:nvSpPr>
          <p:spPr bwMode="auto">
            <a:xfrm>
              <a:off x="3971" y="2338"/>
              <a:ext cx="159" cy="384"/>
            </a:xfrm>
            <a:custGeom>
              <a:avLst/>
              <a:gdLst>
                <a:gd name="T0" fmla="*/ 0 w 159"/>
                <a:gd name="T1" fmla="*/ 0 h 384"/>
                <a:gd name="T2" fmla="*/ 48 w 159"/>
                <a:gd name="T3" fmla="*/ 351 h 384"/>
                <a:gd name="T4" fmla="*/ 50 w 159"/>
                <a:gd name="T5" fmla="*/ 352 h 384"/>
                <a:gd name="T6" fmla="*/ 56 w 159"/>
                <a:gd name="T7" fmla="*/ 356 h 384"/>
                <a:gd name="T8" fmla="*/ 65 w 159"/>
                <a:gd name="T9" fmla="*/ 361 h 384"/>
                <a:gd name="T10" fmla="*/ 78 w 159"/>
                <a:gd name="T11" fmla="*/ 367 h 384"/>
                <a:gd name="T12" fmla="*/ 93 w 159"/>
                <a:gd name="T13" fmla="*/ 374 h 384"/>
                <a:gd name="T14" fmla="*/ 112 w 159"/>
                <a:gd name="T15" fmla="*/ 379 h 384"/>
                <a:gd name="T16" fmla="*/ 134 w 159"/>
                <a:gd name="T17" fmla="*/ 383 h 384"/>
                <a:gd name="T18" fmla="*/ 159 w 159"/>
                <a:gd name="T19" fmla="*/ 384 h 384"/>
                <a:gd name="T20" fmla="*/ 118 w 159"/>
                <a:gd name="T21" fmla="*/ 29 h 384"/>
                <a:gd name="T22" fmla="*/ 115 w 159"/>
                <a:gd name="T23" fmla="*/ 29 h 384"/>
                <a:gd name="T24" fmla="*/ 107 w 159"/>
                <a:gd name="T25" fmla="*/ 29 h 384"/>
                <a:gd name="T26" fmla="*/ 93 w 159"/>
                <a:gd name="T27" fmla="*/ 27 h 384"/>
                <a:gd name="T28" fmla="*/ 78 w 159"/>
                <a:gd name="T29" fmla="*/ 25 h 384"/>
                <a:gd name="T30" fmla="*/ 59 w 159"/>
                <a:gd name="T31" fmla="*/ 22 h 384"/>
                <a:gd name="T32" fmla="*/ 39 w 159"/>
                <a:gd name="T33" fmla="*/ 17 h 384"/>
                <a:gd name="T34" fmla="*/ 18 w 159"/>
                <a:gd name="T35" fmla="*/ 9 h 384"/>
                <a:gd name="T36" fmla="*/ 0 w 159"/>
                <a:gd name="T37" fmla="*/ 0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384"/>
                <a:gd name="T59" fmla="*/ 159 w 159"/>
                <a:gd name="T60" fmla="*/ 384 h 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384">
                  <a:moveTo>
                    <a:pt x="0" y="0"/>
                  </a:moveTo>
                  <a:lnTo>
                    <a:pt x="48" y="351"/>
                  </a:lnTo>
                  <a:lnTo>
                    <a:pt x="50" y="352"/>
                  </a:lnTo>
                  <a:lnTo>
                    <a:pt x="56" y="356"/>
                  </a:lnTo>
                  <a:lnTo>
                    <a:pt x="65" y="361"/>
                  </a:lnTo>
                  <a:lnTo>
                    <a:pt x="78" y="367"/>
                  </a:lnTo>
                  <a:lnTo>
                    <a:pt x="93" y="374"/>
                  </a:lnTo>
                  <a:lnTo>
                    <a:pt x="112" y="379"/>
                  </a:lnTo>
                  <a:lnTo>
                    <a:pt x="134" y="383"/>
                  </a:lnTo>
                  <a:lnTo>
                    <a:pt x="159" y="384"/>
                  </a:lnTo>
                  <a:lnTo>
                    <a:pt x="118" y="29"/>
                  </a:lnTo>
                  <a:lnTo>
                    <a:pt x="115" y="29"/>
                  </a:lnTo>
                  <a:lnTo>
                    <a:pt x="107" y="29"/>
                  </a:lnTo>
                  <a:lnTo>
                    <a:pt x="93" y="27"/>
                  </a:lnTo>
                  <a:lnTo>
                    <a:pt x="78" y="25"/>
                  </a:lnTo>
                  <a:lnTo>
                    <a:pt x="59" y="22"/>
                  </a:lnTo>
                  <a:lnTo>
                    <a:pt x="39" y="17"/>
                  </a:lnTo>
                  <a:lnTo>
                    <a:pt x="18" y="9"/>
                  </a:lnTo>
                  <a:lnTo>
                    <a:pt x="0"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6" name="Freeform 465"/>
            <p:cNvSpPr>
              <a:spLocks noChangeAspect="1"/>
            </p:cNvSpPr>
            <p:nvPr/>
          </p:nvSpPr>
          <p:spPr bwMode="auto">
            <a:xfrm>
              <a:off x="3999" y="2350"/>
              <a:ext cx="79" cy="367"/>
            </a:xfrm>
            <a:custGeom>
              <a:avLst/>
              <a:gdLst>
                <a:gd name="T0" fmla="*/ 0 w 79"/>
                <a:gd name="T1" fmla="*/ 0 h 367"/>
                <a:gd name="T2" fmla="*/ 34 w 79"/>
                <a:gd name="T3" fmla="*/ 12 h 367"/>
                <a:gd name="T4" fmla="*/ 79 w 79"/>
                <a:gd name="T5" fmla="*/ 367 h 367"/>
                <a:gd name="T6" fmla="*/ 45 w 79"/>
                <a:gd name="T7" fmla="*/ 355 h 367"/>
                <a:gd name="T8" fmla="*/ 0 w 79"/>
                <a:gd name="T9" fmla="*/ 0 h 367"/>
                <a:gd name="T10" fmla="*/ 0 60000 65536"/>
                <a:gd name="T11" fmla="*/ 0 60000 65536"/>
                <a:gd name="T12" fmla="*/ 0 60000 65536"/>
                <a:gd name="T13" fmla="*/ 0 60000 65536"/>
                <a:gd name="T14" fmla="*/ 0 60000 65536"/>
                <a:gd name="T15" fmla="*/ 0 w 79"/>
                <a:gd name="T16" fmla="*/ 0 h 367"/>
                <a:gd name="T17" fmla="*/ 79 w 79"/>
                <a:gd name="T18" fmla="*/ 367 h 367"/>
              </a:gdLst>
              <a:ahLst/>
              <a:cxnLst>
                <a:cxn ang="T10">
                  <a:pos x="T0" y="T1"/>
                </a:cxn>
                <a:cxn ang="T11">
                  <a:pos x="T2" y="T3"/>
                </a:cxn>
                <a:cxn ang="T12">
                  <a:pos x="T4" y="T5"/>
                </a:cxn>
                <a:cxn ang="T13">
                  <a:pos x="T6" y="T7"/>
                </a:cxn>
                <a:cxn ang="T14">
                  <a:pos x="T8" y="T9"/>
                </a:cxn>
              </a:cxnLst>
              <a:rect l="T15" t="T16" r="T17" b="T18"/>
              <a:pathLst>
                <a:path w="79" h="367">
                  <a:moveTo>
                    <a:pt x="0" y="0"/>
                  </a:moveTo>
                  <a:lnTo>
                    <a:pt x="34" y="12"/>
                  </a:lnTo>
                  <a:lnTo>
                    <a:pt x="79" y="367"/>
                  </a:lnTo>
                  <a:lnTo>
                    <a:pt x="45" y="355"/>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466"/>
            <p:cNvSpPr>
              <a:spLocks noChangeAspect="1"/>
            </p:cNvSpPr>
            <p:nvPr/>
          </p:nvSpPr>
          <p:spPr bwMode="auto">
            <a:xfrm>
              <a:off x="3899" y="2269"/>
              <a:ext cx="120" cy="420"/>
            </a:xfrm>
            <a:custGeom>
              <a:avLst/>
              <a:gdLst>
                <a:gd name="T0" fmla="*/ 0 w 120"/>
                <a:gd name="T1" fmla="*/ 0 h 420"/>
                <a:gd name="T2" fmla="*/ 0 w 120"/>
                <a:gd name="T3" fmla="*/ 1 h 420"/>
                <a:gd name="T4" fmla="*/ 1 w 120"/>
                <a:gd name="T5" fmla="*/ 5 h 420"/>
                <a:gd name="T6" fmla="*/ 4 w 120"/>
                <a:gd name="T7" fmla="*/ 11 h 420"/>
                <a:gd name="T8" fmla="*/ 11 w 120"/>
                <a:gd name="T9" fmla="*/ 20 h 420"/>
                <a:gd name="T10" fmla="*/ 20 w 120"/>
                <a:gd name="T11" fmla="*/ 29 h 420"/>
                <a:gd name="T12" fmla="*/ 31 w 120"/>
                <a:gd name="T13" fmla="*/ 41 h 420"/>
                <a:gd name="T14" fmla="*/ 48 w 120"/>
                <a:gd name="T15" fmla="*/ 53 h 420"/>
                <a:gd name="T16" fmla="*/ 68 w 120"/>
                <a:gd name="T17" fmla="*/ 65 h 420"/>
                <a:gd name="T18" fmla="*/ 120 w 120"/>
                <a:gd name="T19" fmla="*/ 420 h 420"/>
                <a:gd name="T20" fmla="*/ 118 w 120"/>
                <a:gd name="T21" fmla="*/ 418 h 420"/>
                <a:gd name="T22" fmla="*/ 114 w 120"/>
                <a:gd name="T23" fmla="*/ 416 h 420"/>
                <a:gd name="T24" fmla="*/ 107 w 120"/>
                <a:gd name="T25" fmla="*/ 412 h 420"/>
                <a:gd name="T26" fmla="*/ 98 w 120"/>
                <a:gd name="T27" fmla="*/ 404 h 420"/>
                <a:gd name="T28" fmla="*/ 89 w 120"/>
                <a:gd name="T29" fmla="*/ 396 h 420"/>
                <a:gd name="T30" fmla="*/ 78 w 120"/>
                <a:gd name="T31" fmla="*/ 385 h 420"/>
                <a:gd name="T32" fmla="*/ 67 w 120"/>
                <a:gd name="T33" fmla="*/ 373 h 420"/>
                <a:gd name="T34" fmla="*/ 58 w 120"/>
                <a:gd name="T35" fmla="*/ 358 h 420"/>
                <a:gd name="T36" fmla="*/ 0 w 120"/>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420"/>
                <a:gd name="T59" fmla="*/ 120 w 120"/>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420">
                  <a:moveTo>
                    <a:pt x="0" y="0"/>
                  </a:moveTo>
                  <a:lnTo>
                    <a:pt x="0" y="1"/>
                  </a:lnTo>
                  <a:lnTo>
                    <a:pt x="1" y="5"/>
                  </a:lnTo>
                  <a:lnTo>
                    <a:pt x="4" y="11"/>
                  </a:lnTo>
                  <a:lnTo>
                    <a:pt x="11" y="20"/>
                  </a:lnTo>
                  <a:lnTo>
                    <a:pt x="20" y="29"/>
                  </a:lnTo>
                  <a:lnTo>
                    <a:pt x="31" y="41"/>
                  </a:lnTo>
                  <a:lnTo>
                    <a:pt x="48" y="53"/>
                  </a:lnTo>
                  <a:lnTo>
                    <a:pt x="68" y="65"/>
                  </a:lnTo>
                  <a:lnTo>
                    <a:pt x="120" y="420"/>
                  </a:lnTo>
                  <a:lnTo>
                    <a:pt x="118" y="418"/>
                  </a:lnTo>
                  <a:lnTo>
                    <a:pt x="114" y="416"/>
                  </a:lnTo>
                  <a:lnTo>
                    <a:pt x="107" y="412"/>
                  </a:lnTo>
                  <a:lnTo>
                    <a:pt x="98" y="404"/>
                  </a:lnTo>
                  <a:lnTo>
                    <a:pt x="89" y="396"/>
                  </a:lnTo>
                  <a:lnTo>
                    <a:pt x="78" y="385"/>
                  </a:lnTo>
                  <a:lnTo>
                    <a:pt x="67" y="373"/>
                  </a:lnTo>
                  <a:lnTo>
                    <a:pt x="58" y="358"/>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467"/>
            <p:cNvSpPr>
              <a:spLocks noChangeAspect="1"/>
            </p:cNvSpPr>
            <p:nvPr/>
          </p:nvSpPr>
          <p:spPr bwMode="auto">
            <a:xfrm>
              <a:off x="5033" y="2353"/>
              <a:ext cx="164" cy="385"/>
            </a:xfrm>
            <a:custGeom>
              <a:avLst/>
              <a:gdLst>
                <a:gd name="T0" fmla="*/ 164 w 164"/>
                <a:gd name="T1" fmla="*/ 0 h 385"/>
                <a:gd name="T2" fmla="*/ 110 w 164"/>
                <a:gd name="T3" fmla="*/ 372 h 385"/>
                <a:gd name="T4" fmla="*/ 108 w 164"/>
                <a:gd name="T5" fmla="*/ 372 h 385"/>
                <a:gd name="T6" fmla="*/ 103 w 164"/>
                <a:gd name="T7" fmla="*/ 374 h 385"/>
                <a:gd name="T8" fmla="*/ 94 w 164"/>
                <a:gd name="T9" fmla="*/ 376 h 385"/>
                <a:gd name="T10" fmla="*/ 83 w 164"/>
                <a:gd name="T11" fmla="*/ 378 h 385"/>
                <a:gd name="T12" fmla="*/ 67 w 164"/>
                <a:gd name="T13" fmla="*/ 381 h 385"/>
                <a:gd name="T14" fmla="*/ 49 w 164"/>
                <a:gd name="T15" fmla="*/ 383 h 385"/>
                <a:gd name="T16" fmla="*/ 27 w 164"/>
                <a:gd name="T17" fmla="*/ 385 h 385"/>
                <a:gd name="T18" fmla="*/ 0 w 164"/>
                <a:gd name="T19" fmla="*/ 385 h 385"/>
                <a:gd name="T20" fmla="*/ 41 w 164"/>
                <a:gd name="T21" fmla="*/ 28 h 385"/>
                <a:gd name="T22" fmla="*/ 42 w 164"/>
                <a:gd name="T23" fmla="*/ 28 h 385"/>
                <a:gd name="T24" fmla="*/ 47 w 164"/>
                <a:gd name="T25" fmla="*/ 27 h 385"/>
                <a:gd name="T26" fmla="*/ 56 w 164"/>
                <a:gd name="T27" fmla="*/ 25 h 385"/>
                <a:gd name="T28" fmla="*/ 69 w 164"/>
                <a:gd name="T29" fmla="*/ 23 h 385"/>
                <a:gd name="T30" fmla="*/ 86 w 164"/>
                <a:gd name="T31" fmla="*/ 19 h 385"/>
                <a:gd name="T32" fmla="*/ 106 w 164"/>
                <a:gd name="T33" fmla="*/ 14 h 385"/>
                <a:gd name="T34" fmla="*/ 133 w 164"/>
                <a:gd name="T35" fmla="*/ 7 h 385"/>
                <a:gd name="T36" fmla="*/ 164 w 164"/>
                <a:gd name="T37" fmla="*/ 0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85"/>
                <a:gd name="T59" fmla="*/ 164 w 164"/>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85">
                  <a:moveTo>
                    <a:pt x="164" y="0"/>
                  </a:moveTo>
                  <a:lnTo>
                    <a:pt x="110" y="372"/>
                  </a:lnTo>
                  <a:lnTo>
                    <a:pt x="108" y="372"/>
                  </a:lnTo>
                  <a:lnTo>
                    <a:pt x="103" y="374"/>
                  </a:lnTo>
                  <a:lnTo>
                    <a:pt x="94" y="376"/>
                  </a:lnTo>
                  <a:lnTo>
                    <a:pt x="83" y="378"/>
                  </a:lnTo>
                  <a:lnTo>
                    <a:pt x="67" y="381"/>
                  </a:lnTo>
                  <a:lnTo>
                    <a:pt x="49" y="383"/>
                  </a:lnTo>
                  <a:lnTo>
                    <a:pt x="27" y="385"/>
                  </a:lnTo>
                  <a:lnTo>
                    <a:pt x="0" y="385"/>
                  </a:lnTo>
                  <a:lnTo>
                    <a:pt x="41" y="28"/>
                  </a:lnTo>
                  <a:lnTo>
                    <a:pt x="42" y="28"/>
                  </a:lnTo>
                  <a:lnTo>
                    <a:pt x="47" y="27"/>
                  </a:lnTo>
                  <a:lnTo>
                    <a:pt x="56" y="25"/>
                  </a:lnTo>
                  <a:lnTo>
                    <a:pt x="69" y="23"/>
                  </a:lnTo>
                  <a:lnTo>
                    <a:pt x="86" y="19"/>
                  </a:lnTo>
                  <a:lnTo>
                    <a:pt x="106" y="14"/>
                  </a:lnTo>
                  <a:lnTo>
                    <a:pt x="133" y="7"/>
                  </a:lnTo>
                  <a:lnTo>
                    <a:pt x="164" y="0"/>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Freeform 468"/>
            <p:cNvSpPr>
              <a:spLocks noChangeAspect="1"/>
            </p:cNvSpPr>
            <p:nvPr/>
          </p:nvSpPr>
          <p:spPr bwMode="auto">
            <a:xfrm>
              <a:off x="5088" y="2359"/>
              <a:ext cx="81" cy="379"/>
            </a:xfrm>
            <a:custGeom>
              <a:avLst/>
              <a:gdLst>
                <a:gd name="T0" fmla="*/ 81 w 81"/>
                <a:gd name="T1" fmla="*/ 0 h 379"/>
                <a:gd name="T2" fmla="*/ 47 w 81"/>
                <a:gd name="T3" fmla="*/ 8 h 379"/>
                <a:gd name="T4" fmla="*/ 0 w 81"/>
                <a:gd name="T5" fmla="*/ 379 h 379"/>
                <a:gd name="T6" fmla="*/ 31 w 81"/>
                <a:gd name="T7" fmla="*/ 374 h 379"/>
                <a:gd name="T8" fmla="*/ 81 w 81"/>
                <a:gd name="T9" fmla="*/ 0 h 379"/>
                <a:gd name="T10" fmla="*/ 0 60000 65536"/>
                <a:gd name="T11" fmla="*/ 0 60000 65536"/>
                <a:gd name="T12" fmla="*/ 0 60000 65536"/>
                <a:gd name="T13" fmla="*/ 0 60000 65536"/>
                <a:gd name="T14" fmla="*/ 0 60000 65536"/>
                <a:gd name="T15" fmla="*/ 0 w 81"/>
                <a:gd name="T16" fmla="*/ 0 h 379"/>
                <a:gd name="T17" fmla="*/ 81 w 81"/>
                <a:gd name="T18" fmla="*/ 379 h 379"/>
              </a:gdLst>
              <a:ahLst/>
              <a:cxnLst>
                <a:cxn ang="T10">
                  <a:pos x="T0" y="T1"/>
                </a:cxn>
                <a:cxn ang="T11">
                  <a:pos x="T2" y="T3"/>
                </a:cxn>
                <a:cxn ang="T12">
                  <a:pos x="T4" y="T5"/>
                </a:cxn>
                <a:cxn ang="T13">
                  <a:pos x="T6" y="T7"/>
                </a:cxn>
                <a:cxn ang="T14">
                  <a:pos x="T8" y="T9"/>
                </a:cxn>
              </a:cxnLst>
              <a:rect l="T15" t="T16" r="T17" b="T18"/>
              <a:pathLst>
                <a:path w="81" h="379">
                  <a:moveTo>
                    <a:pt x="81" y="0"/>
                  </a:moveTo>
                  <a:lnTo>
                    <a:pt x="47" y="8"/>
                  </a:lnTo>
                  <a:lnTo>
                    <a:pt x="0" y="379"/>
                  </a:lnTo>
                  <a:lnTo>
                    <a:pt x="31" y="374"/>
                  </a:lnTo>
                  <a:lnTo>
                    <a:pt x="81"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469"/>
            <p:cNvSpPr>
              <a:spLocks noChangeAspect="1"/>
            </p:cNvSpPr>
            <p:nvPr/>
          </p:nvSpPr>
          <p:spPr bwMode="auto">
            <a:xfrm>
              <a:off x="5143" y="2315"/>
              <a:ext cx="115" cy="410"/>
            </a:xfrm>
            <a:custGeom>
              <a:avLst/>
              <a:gdLst>
                <a:gd name="T0" fmla="*/ 115 w 115"/>
                <a:gd name="T1" fmla="*/ 0 h 410"/>
                <a:gd name="T2" fmla="*/ 113 w 115"/>
                <a:gd name="T3" fmla="*/ 1 h 410"/>
                <a:gd name="T4" fmla="*/ 110 w 115"/>
                <a:gd name="T5" fmla="*/ 4 h 410"/>
                <a:gd name="T6" fmla="*/ 106 w 115"/>
                <a:gd name="T7" fmla="*/ 9 h 410"/>
                <a:gd name="T8" fmla="*/ 98 w 115"/>
                <a:gd name="T9" fmla="*/ 14 h 410"/>
                <a:gd name="T10" fmla="*/ 88 w 115"/>
                <a:gd name="T11" fmla="*/ 21 h 410"/>
                <a:gd name="T12" fmla="*/ 79 w 115"/>
                <a:gd name="T13" fmla="*/ 27 h 410"/>
                <a:gd name="T14" fmla="*/ 67 w 115"/>
                <a:gd name="T15" fmla="*/ 32 h 410"/>
                <a:gd name="T16" fmla="*/ 54 w 115"/>
                <a:gd name="T17" fmla="*/ 38 h 410"/>
                <a:gd name="T18" fmla="*/ 0 w 115"/>
                <a:gd name="T19" fmla="*/ 410 h 410"/>
                <a:gd name="T20" fmla="*/ 1 w 115"/>
                <a:gd name="T21" fmla="*/ 410 h 410"/>
                <a:gd name="T22" fmla="*/ 6 w 115"/>
                <a:gd name="T23" fmla="*/ 409 h 410"/>
                <a:gd name="T24" fmla="*/ 12 w 115"/>
                <a:gd name="T25" fmla="*/ 406 h 410"/>
                <a:gd name="T26" fmla="*/ 21 w 115"/>
                <a:gd name="T27" fmla="*/ 402 h 410"/>
                <a:gd name="T28" fmla="*/ 31 w 115"/>
                <a:gd name="T29" fmla="*/ 396 h 410"/>
                <a:gd name="T30" fmla="*/ 42 w 115"/>
                <a:gd name="T31" fmla="*/ 388 h 410"/>
                <a:gd name="T32" fmla="*/ 53 w 115"/>
                <a:gd name="T33" fmla="*/ 376 h 410"/>
                <a:gd name="T34" fmla="*/ 62 w 115"/>
                <a:gd name="T35" fmla="*/ 362 h 410"/>
                <a:gd name="T36" fmla="*/ 115 w 115"/>
                <a:gd name="T37" fmla="*/ 0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410"/>
                <a:gd name="T59" fmla="*/ 115 w 115"/>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410">
                  <a:moveTo>
                    <a:pt x="115" y="0"/>
                  </a:moveTo>
                  <a:lnTo>
                    <a:pt x="113" y="1"/>
                  </a:lnTo>
                  <a:lnTo>
                    <a:pt x="110" y="4"/>
                  </a:lnTo>
                  <a:lnTo>
                    <a:pt x="106" y="9"/>
                  </a:lnTo>
                  <a:lnTo>
                    <a:pt x="98" y="14"/>
                  </a:lnTo>
                  <a:lnTo>
                    <a:pt x="88" y="21"/>
                  </a:lnTo>
                  <a:lnTo>
                    <a:pt x="79" y="27"/>
                  </a:lnTo>
                  <a:lnTo>
                    <a:pt x="67" y="32"/>
                  </a:lnTo>
                  <a:lnTo>
                    <a:pt x="54" y="38"/>
                  </a:lnTo>
                  <a:lnTo>
                    <a:pt x="0" y="410"/>
                  </a:lnTo>
                  <a:lnTo>
                    <a:pt x="1" y="410"/>
                  </a:lnTo>
                  <a:lnTo>
                    <a:pt x="6" y="409"/>
                  </a:lnTo>
                  <a:lnTo>
                    <a:pt x="12" y="406"/>
                  </a:lnTo>
                  <a:lnTo>
                    <a:pt x="21" y="402"/>
                  </a:lnTo>
                  <a:lnTo>
                    <a:pt x="31" y="396"/>
                  </a:lnTo>
                  <a:lnTo>
                    <a:pt x="42" y="388"/>
                  </a:lnTo>
                  <a:lnTo>
                    <a:pt x="53" y="376"/>
                  </a:lnTo>
                  <a:lnTo>
                    <a:pt x="62" y="362"/>
                  </a:lnTo>
                  <a:lnTo>
                    <a:pt x="115"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470"/>
            <p:cNvSpPr>
              <a:spLocks noChangeAspect="1"/>
            </p:cNvSpPr>
            <p:nvPr/>
          </p:nvSpPr>
          <p:spPr bwMode="auto">
            <a:xfrm>
              <a:off x="4028" y="2757"/>
              <a:ext cx="1124" cy="825"/>
            </a:xfrm>
            <a:custGeom>
              <a:avLst/>
              <a:gdLst>
                <a:gd name="T0" fmla="*/ 75 w 1124"/>
                <a:gd name="T1" fmla="*/ 23 h 825"/>
                <a:gd name="T2" fmla="*/ 144 w 1124"/>
                <a:gd name="T3" fmla="*/ 710 h 825"/>
                <a:gd name="T4" fmla="*/ 960 w 1124"/>
                <a:gd name="T5" fmla="*/ 719 h 825"/>
                <a:gd name="T6" fmla="*/ 1038 w 1124"/>
                <a:gd name="T7" fmla="*/ 38 h 825"/>
                <a:gd name="T8" fmla="*/ 1040 w 1124"/>
                <a:gd name="T9" fmla="*/ 38 h 825"/>
                <a:gd name="T10" fmla="*/ 1046 w 1124"/>
                <a:gd name="T11" fmla="*/ 38 h 825"/>
                <a:gd name="T12" fmla="*/ 1054 w 1124"/>
                <a:gd name="T13" fmla="*/ 38 h 825"/>
                <a:gd name="T14" fmla="*/ 1065 w 1124"/>
                <a:gd name="T15" fmla="*/ 38 h 825"/>
                <a:gd name="T16" fmla="*/ 1077 w 1124"/>
                <a:gd name="T17" fmla="*/ 36 h 825"/>
                <a:gd name="T18" fmla="*/ 1091 w 1124"/>
                <a:gd name="T19" fmla="*/ 34 h 825"/>
                <a:gd name="T20" fmla="*/ 1107 w 1124"/>
                <a:gd name="T21" fmla="*/ 30 h 825"/>
                <a:gd name="T22" fmla="*/ 1124 w 1124"/>
                <a:gd name="T23" fmla="*/ 23 h 825"/>
                <a:gd name="T24" fmla="*/ 1015 w 1124"/>
                <a:gd name="T25" fmla="*/ 786 h 825"/>
                <a:gd name="T26" fmla="*/ 1013 w 1124"/>
                <a:gd name="T27" fmla="*/ 787 h 825"/>
                <a:gd name="T28" fmla="*/ 1008 w 1124"/>
                <a:gd name="T29" fmla="*/ 793 h 825"/>
                <a:gd name="T30" fmla="*/ 999 w 1124"/>
                <a:gd name="T31" fmla="*/ 800 h 825"/>
                <a:gd name="T32" fmla="*/ 987 w 1124"/>
                <a:gd name="T33" fmla="*/ 807 h 825"/>
                <a:gd name="T34" fmla="*/ 971 w 1124"/>
                <a:gd name="T35" fmla="*/ 815 h 825"/>
                <a:gd name="T36" fmla="*/ 949 w 1124"/>
                <a:gd name="T37" fmla="*/ 821 h 825"/>
                <a:gd name="T38" fmla="*/ 924 w 1124"/>
                <a:gd name="T39" fmla="*/ 825 h 825"/>
                <a:gd name="T40" fmla="*/ 893 w 1124"/>
                <a:gd name="T41" fmla="*/ 825 h 825"/>
                <a:gd name="T42" fmla="*/ 222 w 1124"/>
                <a:gd name="T43" fmla="*/ 812 h 825"/>
                <a:gd name="T44" fmla="*/ 219 w 1124"/>
                <a:gd name="T45" fmla="*/ 812 h 825"/>
                <a:gd name="T46" fmla="*/ 209 w 1124"/>
                <a:gd name="T47" fmla="*/ 813 h 825"/>
                <a:gd name="T48" fmla="*/ 194 w 1124"/>
                <a:gd name="T49" fmla="*/ 812 h 825"/>
                <a:gd name="T50" fmla="*/ 177 w 1124"/>
                <a:gd name="T51" fmla="*/ 811 h 825"/>
                <a:gd name="T52" fmla="*/ 156 w 1124"/>
                <a:gd name="T53" fmla="*/ 807 h 825"/>
                <a:gd name="T54" fmla="*/ 135 w 1124"/>
                <a:gd name="T55" fmla="*/ 802 h 825"/>
                <a:gd name="T56" fmla="*/ 113 w 1124"/>
                <a:gd name="T57" fmla="*/ 791 h 825"/>
                <a:gd name="T58" fmla="*/ 92 w 1124"/>
                <a:gd name="T59" fmla="*/ 777 h 825"/>
                <a:gd name="T60" fmla="*/ 0 w 1124"/>
                <a:gd name="T61" fmla="*/ 0 h 825"/>
                <a:gd name="T62" fmla="*/ 2 w 1124"/>
                <a:gd name="T63" fmla="*/ 1 h 825"/>
                <a:gd name="T64" fmla="*/ 8 w 1124"/>
                <a:gd name="T65" fmla="*/ 3 h 825"/>
                <a:gd name="T66" fmla="*/ 16 w 1124"/>
                <a:gd name="T67" fmla="*/ 7 h 825"/>
                <a:gd name="T68" fmla="*/ 27 w 1124"/>
                <a:gd name="T69" fmla="*/ 9 h 825"/>
                <a:gd name="T70" fmla="*/ 38 w 1124"/>
                <a:gd name="T71" fmla="*/ 14 h 825"/>
                <a:gd name="T72" fmla="*/ 50 w 1124"/>
                <a:gd name="T73" fmla="*/ 17 h 825"/>
                <a:gd name="T74" fmla="*/ 63 w 1124"/>
                <a:gd name="T75" fmla="*/ 21 h 825"/>
                <a:gd name="T76" fmla="*/ 75 w 1124"/>
                <a:gd name="T77" fmla="*/ 23 h 8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4"/>
                <a:gd name="T118" fmla="*/ 0 h 825"/>
                <a:gd name="T119" fmla="*/ 1124 w 1124"/>
                <a:gd name="T120" fmla="*/ 825 h 8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4" h="825">
                  <a:moveTo>
                    <a:pt x="75" y="23"/>
                  </a:moveTo>
                  <a:lnTo>
                    <a:pt x="144" y="710"/>
                  </a:lnTo>
                  <a:lnTo>
                    <a:pt x="960" y="719"/>
                  </a:lnTo>
                  <a:lnTo>
                    <a:pt x="1038" y="38"/>
                  </a:lnTo>
                  <a:lnTo>
                    <a:pt x="1040" y="38"/>
                  </a:lnTo>
                  <a:lnTo>
                    <a:pt x="1046" y="38"/>
                  </a:lnTo>
                  <a:lnTo>
                    <a:pt x="1054" y="38"/>
                  </a:lnTo>
                  <a:lnTo>
                    <a:pt x="1065" y="38"/>
                  </a:lnTo>
                  <a:lnTo>
                    <a:pt x="1077" y="36"/>
                  </a:lnTo>
                  <a:lnTo>
                    <a:pt x="1091" y="34"/>
                  </a:lnTo>
                  <a:lnTo>
                    <a:pt x="1107" y="30"/>
                  </a:lnTo>
                  <a:lnTo>
                    <a:pt x="1124" y="23"/>
                  </a:lnTo>
                  <a:lnTo>
                    <a:pt x="1015" y="786"/>
                  </a:lnTo>
                  <a:lnTo>
                    <a:pt x="1013" y="787"/>
                  </a:lnTo>
                  <a:lnTo>
                    <a:pt x="1008" y="793"/>
                  </a:lnTo>
                  <a:lnTo>
                    <a:pt x="999" y="800"/>
                  </a:lnTo>
                  <a:lnTo>
                    <a:pt x="987" y="807"/>
                  </a:lnTo>
                  <a:lnTo>
                    <a:pt x="971" y="815"/>
                  </a:lnTo>
                  <a:lnTo>
                    <a:pt x="949" y="821"/>
                  </a:lnTo>
                  <a:lnTo>
                    <a:pt x="924" y="825"/>
                  </a:lnTo>
                  <a:lnTo>
                    <a:pt x="893" y="825"/>
                  </a:lnTo>
                  <a:lnTo>
                    <a:pt x="222" y="812"/>
                  </a:lnTo>
                  <a:lnTo>
                    <a:pt x="219" y="812"/>
                  </a:lnTo>
                  <a:lnTo>
                    <a:pt x="209" y="813"/>
                  </a:lnTo>
                  <a:lnTo>
                    <a:pt x="194" y="812"/>
                  </a:lnTo>
                  <a:lnTo>
                    <a:pt x="177" y="811"/>
                  </a:lnTo>
                  <a:lnTo>
                    <a:pt x="156" y="807"/>
                  </a:lnTo>
                  <a:lnTo>
                    <a:pt x="135" y="802"/>
                  </a:lnTo>
                  <a:lnTo>
                    <a:pt x="113" y="791"/>
                  </a:lnTo>
                  <a:lnTo>
                    <a:pt x="92" y="777"/>
                  </a:lnTo>
                  <a:lnTo>
                    <a:pt x="0" y="0"/>
                  </a:lnTo>
                  <a:lnTo>
                    <a:pt x="2" y="1"/>
                  </a:lnTo>
                  <a:lnTo>
                    <a:pt x="8" y="3"/>
                  </a:lnTo>
                  <a:lnTo>
                    <a:pt x="16" y="7"/>
                  </a:lnTo>
                  <a:lnTo>
                    <a:pt x="27" y="9"/>
                  </a:lnTo>
                  <a:lnTo>
                    <a:pt x="38" y="14"/>
                  </a:lnTo>
                  <a:lnTo>
                    <a:pt x="50" y="17"/>
                  </a:lnTo>
                  <a:lnTo>
                    <a:pt x="63" y="21"/>
                  </a:lnTo>
                  <a:lnTo>
                    <a:pt x="75" y="23"/>
                  </a:lnTo>
                  <a:close/>
                </a:path>
              </a:pathLst>
            </a:custGeom>
            <a:solidFill>
              <a:srgbClr val="00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Freeform 471"/>
            <p:cNvSpPr>
              <a:spLocks noChangeAspect="1"/>
            </p:cNvSpPr>
            <p:nvPr/>
          </p:nvSpPr>
          <p:spPr bwMode="auto">
            <a:xfrm>
              <a:off x="4049" y="2768"/>
              <a:ext cx="109" cy="786"/>
            </a:xfrm>
            <a:custGeom>
              <a:avLst/>
              <a:gdLst>
                <a:gd name="T0" fmla="*/ 0 w 109"/>
                <a:gd name="T1" fmla="*/ 0 h 786"/>
                <a:gd name="T2" fmla="*/ 34 w 109"/>
                <a:gd name="T3" fmla="*/ 9 h 786"/>
                <a:gd name="T4" fmla="*/ 109 w 109"/>
                <a:gd name="T5" fmla="*/ 786 h 786"/>
                <a:gd name="T6" fmla="*/ 89 w 109"/>
                <a:gd name="T7" fmla="*/ 778 h 786"/>
                <a:gd name="T8" fmla="*/ 0 w 109"/>
                <a:gd name="T9" fmla="*/ 0 h 786"/>
                <a:gd name="T10" fmla="*/ 0 60000 65536"/>
                <a:gd name="T11" fmla="*/ 0 60000 65536"/>
                <a:gd name="T12" fmla="*/ 0 60000 65536"/>
                <a:gd name="T13" fmla="*/ 0 60000 65536"/>
                <a:gd name="T14" fmla="*/ 0 60000 65536"/>
                <a:gd name="T15" fmla="*/ 0 w 109"/>
                <a:gd name="T16" fmla="*/ 0 h 786"/>
                <a:gd name="T17" fmla="*/ 109 w 109"/>
                <a:gd name="T18" fmla="*/ 786 h 786"/>
              </a:gdLst>
              <a:ahLst/>
              <a:cxnLst>
                <a:cxn ang="T10">
                  <a:pos x="T0" y="T1"/>
                </a:cxn>
                <a:cxn ang="T11">
                  <a:pos x="T2" y="T3"/>
                </a:cxn>
                <a:cxn ang="T12">
                  <a:pos x="T4" y="T5"/>
                </a:cxn>
                <a:cxn ang="T13">
                  <a:pos x="T6" y="T7"/>
                </a:cxn>
                <a:cxn ang="T14">
                  <a:pos x="T8" y="T9"/>
                </a:cxn>
              </a:cxnLst>
              <a:rect l="T15" t="T16" r="T17" b="T18"/>
              <a:pathLst>
                <a:path w="109" h="786">
                  <a:moveTo>
                    <a:pt x="0" y="0"/>
                  </a:moveTo>
                  <a:lnTo>
                    <a:pt x="34" y="9"/>
                  </a:lnTo>
                  <a:lnTo>
                    <a:pt x="109" y="786"/>
                  </a:lnTo>
                  <a:lnTo>
                    <a:pt x="89" y="778"/>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472"/>
            <p:cNvSpPr>
              <a:spLocks noChangeAspect="1"/>
            </p:cNvSpPr>
            <p:nvPr/>
          </p:nvSpPr>
          <p:spPr bwMode="auto">
            <a:xfrm>
              <a:off x="4999" y="2792"/>
              <a:ext cx="119" cy="777"/>
            </a:xfrm>
            <a:custGeom>
              <a:avLst/>
              <a:gdLst>
                <a:gd name="T0" fmla="*/ 81 w 119"/>
                <a:gd name="T1" fmla="*/ 4 h 777"/>
                <a:gd name="T2" fmla="*/ 119 w 119"/>
                <a:gd name="T3" fmla="*/ 0 h 777"/>
                <a:gd name="T4" fmla="*/ 33 w 119"/>
                <a:gd name="T5" fmla="*/ 758 h 777"/>
                <a:gd name="T6" fmla="*/ 0 w 119"/>
                <a:gd name="T7" fmla="*/ 777 h 777"/>
                <a:gd name="T8" fmla="*/ 81 w 119"/>
                <a:gd name="T9" fmla="*/ 4 h 777"/>
                <a:gd name="T10" fmla="*/ 0 60000 65536"/>
                <a:gd name="T11" fmla="*/ 0 60000 65536"/>
                <a:gd name="T12" fmla="*/ 0 60000 65536"/>
                <a:gd name="T13" fmla="*/ 0 60000 65536"/>
                <a:gd name="T14" fmla="*/ 0 60000 65536"/>
                <a:gd name="T15" fmla="*/ 0 w 119"/>
                <a:gd name="T16" fmla="*/ 0 h 777"/>
                <a:gd name="T17" fmla="*/ 119 w 119"/>
                <a:gd name="T18" fmla="*/ 777 h 777"/>
              </a:gdLst>
              <a:ahLst/>
              <a:cxnLst>
                <a:cxn ang="T10">
                  <a:pos x="T0" y="T1"/>
                </a:cxn>
                <a:cxn ang="T11">
                  <a:pos x="T2" y="T3"/>
                </a:cxn>
                <a:cxn ang="T12">
                  <a:pos x="T4" y="T5"/>
                </a:cxn>
                <a:cxn ang="T13">
                  <a:pos x="T6" y="T7"/>
                </a:cxn>
                <a:cxn ang="T14">
                  <a:pos x="T8" y="T9"/>
                </a:cxn>
              </a:cxnLst>
              <a:rect l="T15" t="T16" r="T17" b="T18"/>
              <a:pathLst>
                <a:path w="119" h="777">
                  <a:moveTo>
                    <a:pt x="81" y="4"/>
                  </a:moveTo>
                  <a:lnTo>
                    <a:pt x="119" y="0"/>
                  </a:lnTo>
                  <a:lnTo>
                    <a:pt x="33" y="758"/>
                  </a:lnTo>
                  <a:lnTo>
                    <a:pt x="0" y="777"/>
                  </a:lnTo>
                  <a:lnTo>
                    <a:pt x="81" y="4"/>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Freeform 473"/>
            <p:cNvSpPr>
              <a:spLocks noChangeAspect="1"/>
            </p:cNvSpPr>
            <p:nvPr/>
          </p:nvSpPr>
          <p:spPr bwMode="auto">
            <a:xfrm>
              <a:off x="4094" y="2231"/>
              <a:ext cx="162" cy="137"/>
            </a:xfrm>
            <a:custGeom>
              <a:avLst/>
              <a:gdLst>
                <a:gd name="T0" fmla="*/ 0 w 162"/>
                <a:gd name="T1" fmla="*/ 0 h 137"/>
                <a:gd name="T2" fmla="*/ 0 w 162"/>
                <a:gd name="T3" fmla="*/ 1 h 137"/>
                <a:gd name="T4" fmla="*/ 3 w 162"/>
                <a:gd name="T5" fmla="*/ 6 h 137"/>
                <a:gd name="T6" fmla="*/ 6 w 162"/>
                <a:gd name="T7" fmla="*/ 13 h 137"/>
                <a:gd name="T8" fmla="*/ 14 w 162"/>
                <a:gd name="T9" fmla="*/ 19 h 137"/>
                <a:gd name="T10" fmla="*/ 23 w 162"/>
                <a:gd name="T11" fmla="*/ 28 h 137"/>
                <a:gd name="T12" fmla="*/ 37 w 162"/>
                <a:gd name="T13" fmla="*/ 35 h 137"/>
                <a:gd name="T14" fmla="*/ 58 w 162"/>
                <a:gd name="T15" fmla="*/ 41 h 137"/>
                <a:gd name="T16" fmla="*/ 81 w 162"/>
                <a:gd name="T17" fmla="*/ 47 h 137"/>
                <a:gd name="T18" fmla="*/ 83 w 162"/>
                <a:gd name="T19" fmla="*/ 47 h 137"/>
                <a:gd name="T20" fmla="*/ 89 w 162"/>
                <a:gd name="T21" fmla="*/ 47 h 137"/>
                <a:gd name="T22" fmla="*/ 97 w 162"/>
                <a:gd name="T23" fmla="*/ 45 h 137"/>
                <a:gd name="T24" fmla="*/ 108 w 162"/>
                <a:gd name="T25" fmla="*/ 44 h 137"/>
                <a:gd name="T26" fmla="*/ 120 w 162"/>
                <a:gd name="T27" fmla="*/ 41 h 137"/>
                <a:gd name="T28" fmla="*/ 133 w 162"/>
                <a:gd name="T29" fmla="*/ 36 h 137"/>
                <a:gd name="T30" fmla="*/ 145 w 162"/>
                <a:gd name="T31" fmla="*/ 28 h 137"/>
                <a:gd name="T32" fmla="*/ 157 w 162"/>
                <a:gd name="T33" fmla="*/ 18 h 137"/>
                <a:gd name="T34" fmla="*/ 162 w 162"/>
                <a:gd name="T35" fmla="*/ 137 h 137"/>
                <a:gd name="T36" fmla="*/ 161 w 162"/>
                <a:gd name="T37" fmla="*/ 134 h 137"/>
                <a:gd name="T38" fmla="*/ 156 w 162"/>
                <a:gd name="T39" fmla="*/ 129 h 137"/>
                <a:gd name="T40" fmla="*/ 148 w 162"/>
                <a:gd name="T41" fmla="*/ 120 h 137"/>
                <a:gd name="T42" fmla="*/ 137 w 162"/>
                <a:gd name="T43" fmla="*/ 110 h 137"/>
                <a:gd name="T44" fmla="*/ 120 w 162"/>
                <a:gd name="T45" fmla="*/ 101 h 137"/>
                <a:gd name="T46" fmla="*/ 98 w 162"/>
                <a:gd name="T47" fmla="*/ 92 h 137"/>
                <a:gd name="T48" fmla="*/ 70 w 162"/>
                <a:gd name="T49" fmla="*/ 85 h 137"/>
                <a:gd name="T50" fmla="*/ 36 w 162"/>
                <a:gd name="T51" fmla="*/ 83 h 137"/>
                <a:gd name="T52" fmla="*/ 0 w 162"/>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37"/>
                <a:gd name="T83" fmla="*/ 162 w 162"/>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37">
                  <a:moveTo>
                    <a:pt x="0" y="0"/>
                  </a:moveTo>
                  <a:lnTo>
                    <a:pt x="0" y="1"/>
                  </a:lnTo>
                  <a:lnTo>
                    <a:pt x="3" y="6"/>
                  </a:lnTo>
                  <a:lnTo>
                    <a:pt x="6" y="13"/>
                  </a:lnTo>
                  <a:lnTo>
                    <a:pt x="14" y="19"/>
                  </a:lnTo>
                  <a:lnTo>
                    <a:pt x="23" y="28"/>
                  </a:lnTo>
                  <a:lnTo>
                    <a:pt x="37" y="35"/>
                  </a:lnTo>
                  <a:lnTo>
                    <a:pt x="58" y="41"/>
                  </a:lnTo>
                  <a:lnTo>
                    <a:pt x="81" y="47"/>
                  </a:lnTo>
                  <a:lnTo>
                    <a:pt x="83" y="47"/>
                  </a:lnTo>
                  <a:lnTo>
                    <a:pt x="89" y="47"/>
                  </a:lnTo>
                  <a:lnTo>
                    <a:pt x="97" y="45"/>
                  </a:lnTo>
                  <a:lnTo>
                    <a:pt x="108" y="44"/>
                  </a:lnTo>
                  <a:lnTo>
                    <a:pt x="120" y="41"/>
                  </a:lnTo>
                  <a:lnTo>
                    <a:pt x="133" y="36"/>
                  </a:lnTo>
                  <a:lnTo>
                    <a:pt x="145" y="28"/>
                  </a:lnTo>
                  <a:lnTo>
                    <a:pt x="157" y="18"/>
                  </a:lnTo>
                  <a:lnTo>
                    <a:pt x="162" y="137"/>
                  </a:lnTo>
                  <a:lnTo>
                    <a:pt x="161" y="134"/>
                  </a:lnTo>
                  <a:lnTo>
                    <a:pt x="156" y="129"/>
                  </a:lnTo>
                  <a:lnTo>
                    <a:pt x="148" y="120"/>
                  </a:lnTo>
                  <a:lnTo>
                    <a:pt x="137" y="110"/>
                  </a:lnTo>
                  <a:lnTo>
                    <a:pt x="120" y="101"/>
                  </a:lnTo>
                  <a:lnTo>
                    <a:pt x="98" y="92"/>
                  </a:lnTo>
                  <a:lnTo>
                    <a:pt x="70" y="85"/>
                  </a:lnTo>
                  <a:lnTo>
                    <a:pt x="36" y="83"/>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474"/>
            <p:cNvSpPr>
              <a:spLocks noChangeAspect="1"/>
            </p:cNvSpPr>
            <p:nvPr/>
          </p:nvSpPr>
          <p:spPr bwMode="auto">
            <a:xfrm>
              <a:off x="4314" y="2150"/>
              <a:ext cx="159" cy="107"/>
            </a:xfrm>
            <a:custGeom>
              <a:avLst/>
              <a:gdLst>
                <a:gd name="T0" fmla="*/ 79 w 159"/>
                <a:gd name="T1" fmla="*/ 107 h 107"/>
                <a:gd name="T2" fmla="*/ 97 w 159"/>
                <a:gd name="T3" fmla="*/ 107 h 107"/>
                <a:gd name="T4" fmla="*/ 111 w 159"/>
                <a:gd name="T5" fmla="*/ 104 h 107"/>
                <a:gd name="T6" fmla="*/ 125 w 159"/>
                <a:gd name="T7" fmla="*/ 99 h 107"/>
                <a:gd name="T8" fmla="*/ 136 w 159"/>
                <a:gd name="T9" fmla="*/ 94 h 107"/>
                <a:gd name="T10" fmla="*/ 147 w 159"/>
                <a:gd name="T11" fmla="*/ 86 h 107"/>
                <a:gd name="T12" fmla="*/ 153 w 159"/>
                <a:gd name="T13" fmla="*/ 77 h 107"/>
                <a:gd name="T14" fmla="*/ 158 w 159"/>
                <a:gd name="T15" fmla="*/ 68 h 107"/>
                <a:gd name="T16" fmla="*/ 159 w 159"/>
                <a:gd name="T17" fmla="*/ 56 h 107"/>
                <a:gd name="T18" fmla="*/ 158 w 159"/>
                <a:gd name="T19" fmla="*/ 46 h 107"/>
                <a:gd name="T20" fmla="*/ 153 w 159"/>
                <a:gd name="T21" fmla="*/ 36 h 107"/>
                <a:gd name="T22" fmla="*/ 147 w 159"/>
                <a:gd name="T23" fmla="*/ 27 h 107"/>
                <a:gd name="T24" fmla="*/ 136 w 159"/>
                <a:gd name="T25" fmla="*/ 18 h 107"/>
                <a:gd name="T26" fmla="*/ 125 w 159"/>
                <a:gd name="T27" fmla="*/ 11 h 107"/>
                <a:gd name="T28" fmla="*/ 111 w 159"/>
                <a:gd name="T29" fmla="*/ 6 h 107"/>
                <a:gd name="T30" fmla="*/ 97 w 159"/>
                <a:gd name="T31" fmla="*/ 2 h 107"/>
                <a:gd name="T32" fmla="*/ 79 w 159"/>
                <a:gd name="T33" fmla="*/ 0 h 107"/>
                <a:gd name="T34" fmla="*/ 62 w 159"/>
                <a:gd name="T35" fmla="*/ 0 h 107"/>
                <a:gd name="T36" fmla="*/ 48 w 159"/>
                <a:gd name="T37" fmla="*/ 2 h 107"/>
                <a:gd name="T38" fmla="*/ 34 w 159"/>
                <a:gd name="T39" fmla="*/ 6 h 107"/>
                <a:gd name="T40" fmla="*/ 23 w 159"/>
                <a:gd name="T41" fmla="*/ 11 h 107"/>
                <a:gd name="T42" fmla="*/ 12 w 159"/>
                <a:gd name="T43" fmla="*/ 19 h 107"/>
                <a:gd name="T44" fmla="*/ 6 w 159"/>
                <a:gd name="T45" fmla="*/ 28 h 107"/>
                <a:gd name="T46" fmla="*/ 1 w 159"/>
                <a:gd name="T47" fmla="*/ 37 h 107"/>
                <a:gd name="T48" fmla="*/ 0 w 159"/>
                <a:gd name="T49" fmla="*/ 47 h 107"/>
                <a:gd name="T50" fmla="*/ 1 w 159"/>
                <a:gd name="T51" fmla="*/ 59 h 107"/>
                <a:gd name="T52" fmla="*/ 6 w 159"/>
                <a:gd name="T53" fmla="*/ 69 h 107"/>
                <a:gd name="T54" fmla="*/ 14 w 159"/>
                <a:gd name="T55" fmla="*/ 78 h 107"/>
                <a:gd name="T56" fmla="*/ 23 w 159"/>
                <a:gd name="T57" fmla="*/ 87 h 107"/>
                <a:gd name="T58" fmla="*/ 36 w 159"/>
                <a:gd name="T59" fmla="*/ 94 h 107"/>
                <a:gd name="T60" fmla="*/ 50 w 159"/>
                <a:gd name="T61" fmla="*/ 100 h 107"/>
                <a:gd name="T62" fmla="*/ 64 w 159"/>
                <a:gd name="T63" fmla="*/ 104 h 107"/>
                <a:gd name="T64" fmla="*/ 79 w 159"/>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7"/>
                <a:gd name="T101" fmla="*/ 159 w 15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7">
                  <a:moveTo>
                    <a:pt x="79" y="107"/>
                  </a:moveTo>
                  <a:lnTo>
                    <a:pt x="97" y="107"/>
                  </a:lnTo>
                  <a:lnTo>
                    <a:pt x="111" y="104"/>
                  </a:lnTo>
                  <a:lnTo>
                    <a:pt x="125" y="99"/>
                  </a:lnTo>
                  <a:lnTo>
                    <a:pt x="136" y="94"/>
                  </a:lnTo>
                  <a:lnTo>
                    <a:pt x="147" y="86"/>
                  </a:lnTo>
                  <a:lnTo>
                    <a:pt x="153" y="77"/>
                  </a:lnTo>
                  <a:lnTo>
                    <a:pt x="158" y="68"/>
                  </a:lnTo>
                  <a:lnTo>
                    <a:pt x="159" y="56"/>
                  </a:lnTo>
                  <a:lnTo>
                    <a:pt x="158" y="46"/>
                  </a:lnTo>
                  <a:lnTo>
                    <a:pt x="153" y="36"/>
                  </a:lnTo>
                  <a:lnTo>
                    <a:pt x="147" y="27"/>
                  </a:lnTo>
                  <a:lnTo>
                    <a:pt x="136" y="18"/>
                  </a:lnTo>
                  <a:lnTo>
                    <a:pt x="125" y="11"/>
                  </a:lnTo>
                  <a:lnTo>
                    <a:pt x="111" y="6"/>
                  </a:lnTo>
                  <a:lnTo>
                    <a:pt x="97" y="2"/>
                  </a:lnTo>
                  <a:lnTo>
                    <a:pt x="79" y="0"/>
                  </a:lnTo>
                  <a:lnTo>
                    <a:pt x="62" y="0"/>
                  </a:lnTo>
                  <a:lnTo>
                    <a:pt x="48" y="2"/>
                  </a:lnTo>
                  <a:lnTo>
                    <a:pt x="34" y="6"/>
                  </a:lnTo>
                  <a:lnTo>
                    <a:pt x="23" y="11"/>
                  </a:lnTo>
                  <a:lnTo>
                    <a:pt x="12" y="19"/>
                  </a:lnTo>
                  <a:lnTo>
                    <a:pt x="6" y="28"/>
                  </a:lnTo>
                  <a:lnTo>
                    <a:pt x="1" y="37"/>
                  </a:lnTo>
                  <a:lnTo>
                    <a:pt x="0" y="47"/>
                  </a:lnTo>
                  <a:lnTo>
                    <a:pt x="1" y="59"/>
                  </a:lnTo>
                  <a:lnTo>
                    <a:pt x="6" y="69"/>
                  </a:lnTo>
                  <a:lnTo>
                    <a:pt x="14" y="78"/>
                  </a:lnTo>
                  <a:lnTo>
                    <a:pt x="23" y="87"/>
                  </a:lnTo>
                  <a:lnTo>
                    <a:pt x="36" y="94"/>
                  </a:lnTo>
                  <a:lnTo>
                    <a:pt x="50" y="100"/>
                  </a:lnTo>
                  <a:lnTo>
                    <a:pt x="64" y="104"/>
                  </a:lnTo>
                  <a:lnTo>
                    <a:pt x="79"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475"/>
            <p:cNvSpPr>
              <a:spLocks noChangeAspect="1"/>
            </p:cNvSpPr>
            <p:nvPr/>
          </p:nvSpPr>
          <p:spPr bwMode="auto">
            <a:xfrm>
              <a:off x="4311" y="2240"/>
              <a:ext cx="162" cy="312"/>
            </a:xfrm>
            <a:custGeom>
              <a:avLst/>
              <a:gdLst>
                <a:gd name="T0" fmla="*/ 0 w 162"/>
                <a:gd name="T1" fmla="*/ 0 h 312"/>
                <a:gd name="T2" fmla="*/ 0 w 162"/>
                <a:gd name="T3" fmla="*/ 1 h 312"/>
                <a:gd name="T4" fmla="*/ 3 w 162"/>
                <a:gd name="T5" fmla="*/ 7 h 312"/>
                <a:gd name="T6" fmla="*/ 8 w 162"/>
                <a:gd name="T7" fmla="*/ 13 h 312"/>
                <a:gd name="T8" fmla="*/ 15 w 162"/>
                <a:gd name="T9" fmla="*/ 22 h 312"/>
                <a:gd name="T10" fmla="*/ 26 w 162"/>
                <a:gd name="T11" fmla="*/ 31 h 312"/>
                <a:gd name="T12" fmla="*/ 42 w 162"/>
                <a:gd name="T13" fmla="*/ 39 h 312"/>
                <a:gd name="T14" fmla="*/ 61 w 162"/>
                <a:gd name="T15" fmla="*/ 45 h 312"/>
                <a:gd name="T16" fmla="*/ 84 w 162"/>
                <a:gd name="T17" fmla="*/ 50 h 312"/>
                <a:gd name="T18" fmla="*/ 86 w 162"/>
                <a:gd name="T19" fmla="*/ 50 h 312"/>
                <a:gd name="T20" fmla="*/ 92 w 162"/>
                <a:gd name="T21" fmla="*/ 50 h 312"/>
                <a:gd name="T22" fmla="*/ 101 w 162"/>
                <a:gd name="T23" fmla="*/ 49 h 312"/>
                <a:gd name="T24" fmla="*/ 112 w 162"/>
                <a:gd name="T25" fmla="*/ 48 h 312"/>
                <a:gd name="T26" fmla="*/ 125 w 162"/>
                <a:gd name="T27" fmla="*/ 44 h 312"/>
                <a:gd name="T28" fmla="*/ 137 w 162"/>
                <a:gd name="T29" fmla="*/ 39 h 312"/>
                <a:gd name="T30" fmla="*/ 150 w 162"/>
                <a:gd name="T31" fmla="*/ 32 h 312"/>
                <a:gd name="T32" fmla="*/ 162 w 162"/>
                <a:gd name="T33" fmla="*/ 22 h 312"/>
                <a:gd name="T34" fmla="*/ 162 w 162"/>
                <a:gd name="T35" fmla="*/ 310 h 312"/>
                <a:gd name="T36" fmla="*/ 157 w 162"/>
                <a:gd name="T37" fmla="*/ 310 h 312"/>
                <a:gd name="T38" fmla="*/ 146 w 162"/>
                <a:gd name="T39" fmla="*/ 312 h 312"/>
                <a:gd name="T40" fmla="*/ 131 w 162"/>
                <a:gd name="T41" fmla="*/ 312 h 312"/>
                <a:gd name="T42" fmla="*/ 109 w 162"/>
                <a:gd name="T43" fmla="*/ 309 h 312"/>
                <a:gd name="T44" fmla="*/ 86 w 162"/>
                <a:gd name="T45" fmla="*/ 304 h 312"/>
                <a:gd name="T46" fmla="*/ 61 w 162"/>
                <a:gd name="T47" fmla="*/ 295 h 312"/>
                <a:gd name="T48" fmla="*/ 36 w 162"/>
                <a:gd name="T49" fmla="*/ 281 h 312"/>
                <a:gd name="T50" fmla="*/ 12 w 162"/>
                <a:gd name="T51" fmla="*/ 261 h 312"/>
                <a:gd name="T52" fmla="*/ 0 w 162"/>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12"/>
                <a:gd name="T83" fmla="*/ 162 w 162"/>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12">
                  <a:moveTo>
                    <a:pt x="0" y="0"/>
                  </a:moveTo>
                  <a:lnTo>
                    <a:pt x="0" y="1"/>
                  </a:lnTo>
                  <a:lnTo>
                    <a:pt x="3" y="7"/>
                  </a:lnTo>
                  <a:lnTo>
                    <a:pt x="8" y="13"/>
                  </a:lnTo>
                  <a:lnTo>
                    <a:pt x="15" y="22"/>
                  </a:lnTo>
                  <a:lnTo>
                    <a:pt x="26" y="31"/>
                  </a:lnTo>
                  <a:lnTo>
                    <a:pt x="42" y="39"/>
                  </a:lnTo>
                  <a:lnTo>
                    <a:pt x="61" y="45"/>
                  </a:lnTo>
                  <a:lnTo>
                    <a:pt x="84" y="50"/>
                  </a:lnTo>
                  <a:lnTo>
                    <a:pt x="86" y="50"/>
                  </a:lnTo>
                  <a:lnTo>
                    <a:pt x="92" y="50"/>
                  </a:lnTo>
                  <a:lnTo>
                    <a:pt x="101" y="49"/>
                  </a:lnTo>
                  <a:lnTo>
                    <a:pt x="112" y="48"/>
                  </a:lnTo>
                  <a:lnTo>
                    <a:pt x="125" y="44"/>
                  </a:lnTo>
                  <a:lnTo>
                    <a:pt x="137" y="39"/>
                  </a:lnTo>
                  <a:lnTo>
                    <a:pt x="150" y="32"/>
                  </a:lnTo>
                  <a:lnTo>
                    <a:pt x="162" y="22"/>
                  </a:lnTo>
                  <a:lnTo>
                    <a:pt x="162" y="310"/>
                  </a:lnTo>
                  <a:lnTo>
                    <a:pt x="157" y="310"/>
                  </a:lnTo>
                  <a:lnTo>
                    <a:pt x="146" y="312"/>
                  </a:lnTo>
                  <a:lnTo>
                    <a:pt x="131" y="312"/>
                  </a:lnTo>
                  <a:lnTo>
                    <a:pt x="109" y="309"/>
                  </a:lnTo>
                  <a:lnTo>
                    <a:pt x="86" y="304"/>
                  </a:lnTo>
                  <a:lnTo>
                    <a:pt x="61" y="295"/>
                  </a:lnTo>
                  <a:lnTo>
                    <a:pt x="36" y="281"/>
                  </a:lnTo>
                  <a:lnTo>
                    <a:pt x="12" y="261"/>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476"/>
            <p:cNvSpPr>
              <a:spLocks noChangeAspect="1"/>
            </p:cNvSpPr>
            <p:nvPr/>
          </p:nvSpPr>
          <p:spPr bwMode="auto">
            <a:xfrm>
              <a:off x="4398" y="2400"/>
              <a:ext cx="14" cy="12"/>
            </a:xfrm>
            <a:custGeom>
              <a:avLst/>
              <a:gdLst>
                <a:gd name="T0" fmla="*/ 6 w 14"/>
                <a:gd name="T1" fmla="*/ 0 h 12"/>
                <a:gd name="T2" fmla="*/ 0 w 14"/>
                <a:gd name="T3" fmla="*/ 11 h 12"/>
                <a:gd name="T4" fmla="*/ 14 w 14"/>
                <a:gd name="T5" fmla="*/ 12 h 12"/>
                <a:gd name="T6" fmla="*/ 6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6" y="0"/>
                  </a:moveTo>
                  <a:lnTo>
                    <a:pt x="0" y="11"/>
                  </a:lnTo>
                  <a:lnTo>
                    <a:pt x="14" y="12"/>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477"/>
            <p:cNvSpPr>
              <a:spLocks noChangeAspect="1"/>
            </p:cNvSpPr>
            <p:nvPr/>
          </p:nvSpPr>
          <p:spPr bwMode="auto">
            <a:xfrm>
              <a:off x="4311" y="2240"/>
              <a:ext cx="72" cy="303"/>
            </a:xfrm>
            <a:custGeom>
              <a:avLst/>
              <a:gdLst>
                <a:gd name="T0" fmla="*/ 0 w 72"/>
                <a:gd name="T1" fmla="*/ 0 h 303"/>
                <a:gd name="T2" fmla="*/ 12 w 72"/>
                <a:gd name="T3" fmla="*/ 261 h 303"/>
                <a:gd name="T4" fmla="*/ 14 w 72"/>
                <a:gd name="T5" fmla="*/ 262 h 303"/>
                <a:gd name="T6" fmla="*/ 17 w 72"/>
                <a:gd name="T7" fmla="*/ 268 h 303"/>
                <a:gd name="T8" fmla="*/ 22 w 72"/>
                <a:gd name="T9" fmla="*/ 273 h 303"/>
                <a:gd name="T10" fmla="*/ 28 w 72"/>
                <a:gd name="T11" fmla="*/ 281 h 303"/>
                <a:gd name="T12" fmla="*/ 37 w 72"/>
                <a:gd name="T13" fmla="*/ 288 h 303"/>
                <a:gd name="T14" fmla="*/ 47 w 72"/>
                <a:gd name="T15" fmla="*/ 295 h 303"/>
                <a:gd name="T16" fmla="*/ 59 w 72"/>
                <a:gd name="T17" fmla="*/ 300 h 303"/>
                <a:gd name="T18" fmla="*/ 72 w 72"/>
                <a:gd name="T19" fmla="*/ 303 h 303"/>
                <a:gd name="T20" fmla="*/ 64 w 72"/>
                <a:gd name="T21" fmla="*/ 45 h 303"/>
                <a:gd name="T22" fmla="*/ 62 w 72"/>
                <a:gd name="T23" fmla="*/ 45 h 303"/>
                <a:gd name="T24" fmla="*/ 58 w 72"/>
                <a:gd name="T25" fmla="*/ 45 h 303"/>
                <a:gd name="T26" fmla="*/ 50 w 72"/>
                <a:gd name="T27" fmla="*/ 43 h 303"/>
                <a:gd name="T28" fmla="*/ 40 w 72"/>
                <a:gd name="T29" fmla="*/ 40 h 303"/>
                <a:gd name="T30" fmla="*/ 31 w 72"/>
                <a:gd name="T31" fmla="*/ 35 h 303"/>
                <a:gd name="T32" fmla="*/ 20 w 72"/>
                <a:gd name="T33" fmla="*/ 27 h 303"/>
                <a:gd name="T34" fmla="*/ 9 w 72"/>
                <a:gd name="T35" fmla="*/ 16 h 303"/>
                <a:gd name="T36" fmla="*/ 0 w 72"/>
                <a:gd name="T37" fmla="*/ 0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03"/>
                <a:gd name="T59" fmla="*/ 72 w 72"/>
                <a:gd name="T60" fmla="*/ 303 h 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03">
                  <a:moveTo>
                    <a:pt x="0" y="0"/>
                  </a:moveTo>
                  <a:lnTo>
                    <a:pt x="12" y="261"/>
                  </a:lnTo>
                  <a:lnTo>
                    <a:pt x="14" y="262"/>
                  </a:lnTo>
                  <a:lnTo>
                    <a:pt x="17" y="268"/>
                  </a:lnTo>
                  <a:lnTo>
                    <a:pt x="22" y="273"/>
                  </a:lnTo>
                  <a:lnTo>
                    <a:pt x="28" y="281"/>
                  </a:lnTo>
                  <a:lnTo>
                    <a:pt x="37" y="288"/>
                  </a:lnTo>
                  <a:lnTo>
                    <a:pt x="47" y="295"/>
                  </a:lnTo>
                  <a:lnTo>
                    <a:pt x="59" y="300"/>
                  </a:lnTo>
                  <a:lnTo>
                    <a:pt x="72" y="303"/>
                  </a:lnTo>
                  <a:lnTo>
                    <a:pt x="64" y="45"/>
                  </a:lnTo>
                  <a:lnTo>
                    <a:pt x="62" y="45"/>
                  </a:lnTo>
                  <a:lnTo>
                    <a:pt x="58" y="45"/>
                  </a:lnTo>
                  <a:lnTo>
                    <a:pt x="50" y="43"/>
                  </a:lnTo>
                  <a:lnTo>
                    <a:pt x="40" y="40"/>
                  </a:lnTo>
                  <a:lnTo>
                    <a:pt x="31" y="35"/>
                  </a:lnTo>
                  <a:lnTo>
                    <a:pt x="20" y="27"/>
                  </a:lnTo>
                  <a:lnTo>
                    <a:pt x="9"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478"/>
            <p:cNvSpPr>
              <a:spLocks noChangeAspect="1"/>
            </p:cNvSpPr>
            <p:nvPr/>
          </p:nvSpPr>
          <p:spPr bwMode="auto">
            <a:xfrm>
              <a:off x="4358" y="2307"/>
              <a:ext cx="14" cy="15"/>
            </a:xfrm>
            <a:custGeom>
              <a:avLst/>
              <a:gdLst>
                <a:gd name="T0" fmla="*/ 6 w 14"/>
                <a:gd name="T1" fmla="*/ 0 h 15"/>
                <a:gd name="T2" fmla="*/ 0 w 14"/>
                <a:gd name="T3" fmla="*/ 9 h 15"/>
                <a:gd name="T4" fmla="*/ 7 w 14"/>
                <a:gd name="T5" fmla="*/ 15 h 15"/>
                <a:gd name="T6" fmla="*/ 14 w 14"/>
                <a:gd name="T7" fmla="*/ 8 h 15"/>
                <a:gd name="T8" fmla="*/ 6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6" y="0"/>
                  </a:moveTo>
                  <a:lnTo>
                    <a:pt x="0" y="9"/>
                  </a:lnTo>
                  <a:lnTo>
                    <a:pt x="7" y="15"/>
                  </a:lnTo>
                  <a:lnTo>
                    <a:pt x="14" y="8"/>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479"/>
            <p:cNvSpPr>
              <a:spLocks noChangeAspect="1"/>
            </p:cNvSpPr>
            <p:nvPr/>
          </p:nvSpPr>
          <p:spPr bwMode="auto">
            <a:xfrm>
              <a:off x="4344" y="2411"/>
              <a:ext cx="14" cy="38"/>
            </a:xfrm>
            <a:custGeom>
              <a:avLst/>
              <a:gdLst>
                <a:gd name="T0" fmla="*/ 14 w 14"/>
                <a:gd name="T1" fmla="*/ 0 h 38"/>
                <a:gd name="T2" fmla="*/ 0 w 14"/>
                <a:gd name="T3" fmla="*/ 18 h 38"/>
                <a:gd name="T4" fmla="*/ 0 w 14"/>
                <a:gd name="T5" fmla="*/ 38 h 38"/>
                <a:gd name="T6" fmla="*/ 9 w 14"/>
                <a:gd name="T7" fmla="*/ 23 h 38"/>
                <a:gd name="T8" fmla="*/ 14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4" y="0"/>
                  </a:moveTo>
                  <a:lnTo>
                    <a:pt x="0" y="18"/>
                  </a:lnTo>
                  <a:lnTo>
                    <a:pt x="0" y="38"/>
                  </a:lnTo>
                  <a:lnTo>
                    <a:pt x="9" y="23"/>
                  </a:lnTo>
                  <a:lnTo>
                    <a:pt x="14"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480"/>
            <p:cNvSpPr>
              <a:spLocks noChangeAspect="1"/>
            </p:cNvSpPr>
            <p:nvPr/>
          </p:nvSpPr>
          <p:spPr bwMode="auto">
            <a:xfrm>
              <a:off x="4342" y="2350"/>
              <a:ext cx="22" cy="27"/>
            </a:xfrm>
            <a:custGeom>
              <a:avLst/>
              <a:gdLst>
                <a:gd name="T0" fmla="*/ 5 w 22"/>
                <a:gd name="T1" fmla="*/ 0 h 27"/>
                <a:gd name="T2" fmla="*/ 0 w 22"/>
                <a:gd name="T3" fmla="*/ 14 h 27"/>
                <a:gd name="T4" fmla="*/ 17 w 22"/>
                <a:gd name="T5" fmla="*/ 27 h 27"/>
                <a:gd name="T6" fmla="*/ 22 w 22"/>
                <a:gd name="T7" fmla="*/ 14 h 27"/>
                <a:gd name="T8" fmla="*/ 22 w 22"/>
                <a:gd name="T9" fmla="*/ 12 h 27"/>
                <a:gd name="T10" fmla="*/ 20 w 22"/>
                <a:gd name="T11" fmla="*/ 6 h 27"/>
                <a:gd name="T12" fmla="*/ 14 w 22"/>
                <a:gd name="T13" fmla="*/ 1 h 27"/>
                <a:gd name="T14" fmla="*/ 5 w 22"/>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7"/>
                <a:gd name="T26" fmla="*/ 22 w 2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7">
                  <a:moveTo>
                    <a:pt x="5" y="0"/>
                  </a:moveTo>
                  <a:lnTo>
                    <a:pt x="0" y="14"/>
                  </a:lnTo>
                  <a:lnTo>
                    <a:pt x="17" y="27"/>
                  </a:lnTo>
                  <a:lnTo>
                    <a:pt x="22" y="14"/>
                  </a:lnTo>
                  <a:lnTo>
                    <a:pt x="22" y="12"/>
                  </a:lnTo>
                  <a:lnTo>
                    <a:pt x="20" y="6"/>
                  </a:lnTo>
                  <a:lnTo>
                    <a:pt x="14" y="1"/>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481"/>
            <p:cNvSpPr>
              <a:spLocks noChangeAspect="1"/>
            </p:cNvSpPr>
            <p:nvPr/>
          </p:nvSpPr>
          <p:spPr bwMode="auto">
            <a:xfrm>
              <a:off x="4386" y="2469"/>
              <a:ext cx="14" cy="31"/>
            </a:xfrm>
            <a:custGeom>
              <a:avLst/>
              <a:gdLst>
                <a:gd name="T0" fmla="*/ 3 w 14"/>
                <a:gd name="T1" fmla="*/ 0 h 31"/>
                <a:gd name="T2" fmla="*/ 0 w 14"/>
                <a:gd name="T3" fmla="*/ 18 h 31"/>
                <a:gd name="T4" fmla="*/ 0 w 14"/>
                <a:gd name="T5" fmla="*/ 21 h 31"/>
                <a:gd name="T6" fmla="*/ 0 w 14"/>
                <a:gd name="T7" fmla="*/ 26 h 31"/>
                <a:gd name="T8" fmla="*/ 3 w 14"/>
                <a:gd name="T9" fmla="*/ 31 h 31"/>
                <a:gd name="T10" fmla="*/ 9 w 14"/>
                <a:gd name="T11" fmla="*/ 31 h 31"/>
                <a:gd name="T12" fmla="*/ 14 w 14"/>
                <a:gd name="T13" fmla="*/ 24 h 31"/>
                <a:gd name="T14" fmla="*/ 11 w 14"/>
                <a:gd name="T15" fmla="*/ 13 h 31"/>
                <a:gd name="T16" fmla="*/ 6 w 14"/>
                <a:gd name="T17" fmla="*/ 4 h 31"/>
                <a:gd name="T18" fmla="*/ 3 w 1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3" y="0"/>
                  </a:moveTo>
                  <a:lnTo>
                    <a:pt x="0" y="18"/>
                  </a:lnTo>
                  <a:lnTo>
                    <a:pt x="0" y="21"/>
                  </a:lnTo>
                  <a:lnTo>
                    <a:pt x="0" y="26"/>
                  </a:lnTo>
                  <a:lnTo>
                    <a:pt x="3" y="31"/>
                  </a:lnTo>
                  <a:lnTo>
                    <a:pt x="9" y="31"/>
                  </a:lnTo>
                  <a:lnTo>
                    <a:pt x="14" y="24"/>
                  </a:lnTo>
                  <a:lnTo>
                    <a:pt x="11" y="13"/>
                  </a:lnTo>
                  <a:lnTo>
                    <a:pt x="6" y="4"/>
                  </a:lnTo>
                  <a:lnTo>
                    <a:pt x="3"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482"/>
            <p:cNvSpPr>
              <a:spLocks noChangeAspect="1"/>
            </p:cNvSpPr>
            <p:nvPr/>
          </p:nvSpPr>
          <p:spPr bwMode="auto">
            <a:xfrm>
              <a:off x="4428" y="2271"/>
              <a:ext cx="33" cy="274"/>
            </a:xfrm>
            <a:custGeom>
              <a:avLst/>
              <a:gdLst>
                <a:gd name="T0" fmla="*/ 33 w 33"/>
                <a:gd name="T1" fmla="*/ 0 h 274"/>
                <a:gd name="T2" fmla="*/ 29 w 33"/>
                <a:gd name="T3" fmla="*/ 274 h 274"/>
                <a:gd name="T4" fmla="*/ 0 w 33"/>
                <a:gd name="T5" fmla="*/ 264 h 274"/>
                <a:gd name="T6" fmla="*/ 1 w 33"/>
                <a:gd name="T7" fmla="*/ 16 h 274"/>
                <a:gd name="T8" fmla="*/ 4 w 33"/>
                <a:gd name="T9" fmla="*/ 14 h 274"/>
                <a:gd name="T10" fmla="*/ 14 w 33"/>
                <a:gd name="T11" fmla="*/ 9 h 274"/>
                <a:gd name="T12" fmla="*/ 23 w 33"/>
                <a:gd name="T13" fmla="*/ 5 h 274"/>
                <a:gd name="T14" fmla="*/ 33 w 3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4"/>
                <a:gd name="T26" fmla="*/ 33 w 3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4">
                  <a:moveTo>
                    <a:pt x="33" y="0"/>
                  </a:moveTo>
                  <a:lnTo>
                    <a:pt x="29" y="274"/>
                  </a:lnTo>
                  <a:lnTo>
                    <a:pt x="0" y="264"/>
                  </a:lnTo>
                  <a:lnTo>
                    <a:pt x="1" y="16"/>
                  </a:lnTo>
                  <a:lnTo>
                    <a:pt x="4" y="14"/>
                  </a:lnTo>
                  <a:lnTo>
                    <a:pt x="14" y="9"/>
                  </a:lnTo>
                  <a:lnTo>
                    <a:pt x="23" y="5"/>
                  </a:lnTo>
                  <a:lnTo>
                    <a:pt x="33"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483"/>
            <p:cNvSpPr>
              <a:spLocks noChangeAspect="1"/>
            </p:cNvSpPr>
            <p:nvPr/>
          </p:nvSpPr>
          <p:spPr bwMode="auto">
            <a:xfrm>
              <a:off x="4423" y="2331"/>
              <a:ext cx="28" cy="31"/>
            </a:xfrm>
            <a:custGeom>
              <a:avLst/>
              <a:gdLst>
                <a:gd name="T0" fmla="*/ 13 w 28"/>
                <a:gd name="T1" fmla="*/ 0 h 31"/>
                <a:gd name="T2" fmla="*/ 16 w 28"/>
                <a:gd name="T3" fmla="*/ 12 h 31"/>
                <a:gd name="T4" fmla="*/ 0 w 28"/>
                <a:gd name="T5" fmla="*/ 28 h 31"/>
                <a:gd name="T6" fmla="*/ 16 w 28"/>
                <a:gd name="T7" fmla="*/ 31 h 31"/>
                <a:gd name="T8" fmla="*/ 28 w 28"/>
                <a:gd name="T9" fmla="*/ 16 h 31"/>
                <a:gd name="T10" fmla="*/ 13 w 28"/>
                <a:gd name="T11" fmla="*/ 0 h 31"/>
                <a:gd name="T12" fmla="*/ 0 60000 65536"/>
                <a:gd name="T13" fmla="*/ 0 60000 65536"/>
                <a:gd name="T14" fmla="*/ 0 60000 65536"/>
                <a:gd name="T15" fmla="*/ 0 60000 65536"/>
                <a:gd name="T16" fmla="*/ 0 60000 65536"/>
                <a:gd name="T17" fmla="*/ 0 60000 65536"/>
                <a:gd name="T18" fmla="*/ 0 w 28"/>
                <a:gd name="T19" fmla="*/ 0 h 31"/>
                <a:gd name="T20" fmla="*/ 28 w 2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8" h="31">
                  <a:moveTo>
                    <a:pt x="13" y="0"/>
                  </a:moveTo>
                  <a:lnTo>
                    <a:pt x="16" y="12"/>
                  </a:lnTo>
                  <a:lnTo>
                    <a:pt x="0" y="28"/>
                  </a:lnTo>
                  <a:lnTo>
                    <a:pt x="16" y="31"/>
                  </a:lnTo>
                  <a:lnTo>
                    <a:pt x="28" y="16"/>
                  </a:lnTo>
                  <a:lnTo>
                    <a:pt x="13"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484"/>
            <p:cNvSpPr>
              <a:spLocks noChangeAspect="1"/>
            </p:cNvSpPr>
            <p:nvPr/>
          </p:nvSpPr>
          <p:spPr bwMode="auto">
            <a:xfrm>
              <a:off x="4440" y="2455"/>
              <a:ext cx="10" cy="16"/>
            </a:xfrm>
            <a:custGeom>
              <a:avLst/>
              <a:gdLst>
                <a:gd name="T0" fmla="*/ 0 w 10"/>
                <a:gd name="T1" fmla="*/ 0 h 16"/>
                <a:gd name="T2" fmla="*/ 0 w 10"/>
                <a:gd name="T3" fmla="*/ 16 h 16"/>
                <a:gd name="T4" fmla="*/ 10 w 10"/>
                <a:gd name="T5" fmla="*/ 9 h 16"/>
                <a:gd name="T6" fmla="*/ 0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0" y="0"/>
                  </a:moveTo>
                  <a:lnTo>
                    <a:pt x="0" y="16"/>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485"/>
            <p:cNvSpPr>
              <a:spLocks noChangeAspect="1"/>
            </p:cNvSpPr>
            <p:nvPr/>
          </p:nvSpPr>
          <p:spPr bwMode="auto">
            <a:xfrm>
              <a:off x="4453" y="2390"/>
              <a:ext cx="8" cy="31"/>
            </a:xfrm>
            <a:custGeom>
              <a:avLst/>
              <a:gdLst>
                <a:gd name="T0" fmla="*/ 0 w 8"/>
                <a:gd name="T1" fmla="*/ 0 h 31"/>
                <a:gd name="T2" fmla="*/ 0 w 8"/>
                <a:gd name="T3" fmla="*/ 31 h 31"/>
                <a:gd name="T4" fmla="*/ 8 w 8"/>
                <a:gd name="T5" fmla="*/ 14 h 31"/>
                <a:gd name="T6" fmla="*/ 0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31"/>
                  </a:lnTo>
                  <a:lnTo>
                    <a:pt x="8" y="14"/>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486"/>
            <p:cNvSpPr>
              <a:spLocks noChangeAspect="1"/>
            </p:cNvSpPr>
            <p:nvPr/>
          </p:nvSpPr>
          <p:spPr bwMode="auto">
            <a:xfrm>
              <a:off x="4525" y="2163"/>
              <a:ext cx="157" cy="106"/>
            </a:xfrm>
            <a:custGeom>
              <a:avLst/>
              <a:gdLst>
                <a:gd name="T0" fmla="*/ 78 w 157"/>
                <a:gd name="T1" fmla="*/ 106 h 106"/>
                <a:gd name="T2" fmla="*/ 93 w 157"/>
                <a:gd name="T3" fmla="*/ 106 h 106"/>
                <a:gd name="T4" fmla="*/ 109 w 157"/>
                <a:gd name="T5" fmla="*/ 103 h 106"/>
                <a:gd name="T6" fmla="*/ 121 w 157"/>
                <a:gd name="T7" fmla="*/ 99 h 106"/>
                <a:gd name="T8" fmla="*/ 134 w 157"/>
                <a:gd name="T9" fmla="*/ 93 h 106"/>
                <a:gd name="T10" fmla="*/ 143 w 157"/>
                <a:gd name="T11" fmla="*/ 86 h 106"/>
                <a:gd name="T12" fmla="*/ 151 w 157"/>
                <a:gd name="T13" fmla="*/ 77 h 106"/>
                <a:gd name="T14" fmla="*/ 156 w 157"/>
                <a:gd name="T15" fmla="*/ 68 h 106"/>
                <a:gd name="T16" fmla="*/ 157 w 157"/>
                <a:gd name="T17" fmla="*/ 58 h 106"/>
                <a:gd name="T18" fmla="*/ 157 w 157"/>
                <a:gd name="T19" fmla="*/ 47 h 106"/>
                <a:gd name="T20" fmla="*/ 152 w 157"/>
                <a:gd name="T21" fmla="*/ 37 h 106"/>
                <a:gd name="T22" fmla="*/ 145 w 157"/>
                <a:gd name="T23" fmla="*/ 27 h 106"/>
                <a:gd name="T24" fmla="*/ 135 w 157"/>
                <a:gd name="T25" fmla="*/ 19 h 106"/>
                <a:gd name="T26" fmla="*/ 124 w 157"/>
                <a:gd name="T27" fmla="*/ 11 h 106"/>
                <a:gd name="T28" fmla="*/ 110 w 157"/>
                <a:gd name="T29" fmla="*/ 6 h 106"/>
                <a:gd name="T30" fmla="*/ 96 w 157"/>
                <a:gd name="T31" fmla="*/ 2 h 106"/>
                <a:gd name="T32" fmla="*/ 81 w 157"/>
                <a:gd name="T33" fmla="*/ 0 h 106"/>
                <a:gd name="T34" fmla="*/ 64 w 157"/>
                <a:gd name="T35" fmla="*/ 0 h 106"/>
                <a:gd name="T36" fmla="*/ 49 w 157"/>
                <a:gd name="T37" fmla="*/ 2 h 106"/>
                <a:gd name="T38" fmla="*/ 35 w 157"/>
                <a:gd name="T39" fmla="*/ 7 h 106"/>
                <a:gd name="T40" fmla="*/ 23 w 157"/>
                <a:gd name="T41" fmla="*/ 12 h 106"/>
                <a:gd name="T42" fmla="*/ 14 w 157"/>
                <a:gd name="T43" fmla="*/ 20 h 106"/>
                <a:gd name="T44" fmla="*/ 6 w 157"/>
                <a:gd name="T45" fmla="*/ 28 h 106"/>
                <a:gd name="T46" fmla="*/ 1 w 157"/>
                <a:gd name="T47" fmla="*/ 38 h 106"/>
                <a:gd name="T48" fmla="*/ 0 w 157"/>
                <a:gd name="T49" fmla="*/ 49 h 106"/>
                <a:gd name="T50" fmla="*/ 1 w 157"/>
                <a:gd name="T51" fmla="*/ 59 h 106"/>
                <a:gd name="T52" fmla="*/ 6 w 157"/>
                <a:gd name="T53" fmla="*/ 69 h 106"/>
                <a:gd name="T54" fmla="*/ 12 w 157"/>
                <a:gd name="T55" fmla="*/ 78 h 106"/>
                <a:gd name="T56" fmla="*/ 23 w 157"/>
                <a:gd name="T57" fmla="*/ 87 h 106"/>
                <a:gd name="T58" fmla="*/ 34 w 157"/>
                <a:gd name="T59" fmla="*/ 94 h 106"/>
                <a:gd name="T60" fmla="*/ 46 w 157"/>
                <a:gd name="T61" fmla="*/ 100 h 106"/>
                <a:gd name="T62" fmla="*/ 62 w 157"/>
                <a:gd name="T63" fmla="*/ 104 h 106"/>
                <a:gd name="T64" fmla="*/ 78 w 157"/>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6"/>
                <a:gd name="T101" fmla="*/ 157 w 157"/>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6">
                  <a:moveTo>
                    <a:pt x="78" y="106"/>
                  </a:moveTo>
                  <a:lnTo>
                    <a:pt x="93" y="106"/>
                  </a:lnTo>
                  <a:lnTo>
                    <a:pt x="109" y="103"/>
                  </a:lnTo>
                  <a:lnTo>
                    <a:pt x="121" y="99"/>
                  </a:lnTo>
                  <a:lnTo>
                    <a:pt x="134" y="93"/>
                  </a:lnTo>
                  <a:lnTo>
                    <a:pt x="143" y="86"/>
                  </a:lnTo>
                  <a:lnTo>
                    <a:pt x="151" y="77"/>
                  </a:lnTo>
                  <a:lnTo>
                    <a:pt x="156" y="68"/>
                  </a:lnTo>
                  <a:lnTo>
                    <a:pt x="157" y="58"/>
                  </a:lnTo>
                  <a:lnTo>
                    <a:pt x="157" y="47"/>
                  </a:lnTo>
                  <a:lnTo>
                    <a:pt x="152" y="37"/>
                  </a:lnTo>
                  <a:lnTo>
                    <a:pt x="145" y="27"/>
                  </a:lnTo>
                  <a:lnTo>
                    <a:pt x="135" y="19"/>
                  </a:lnTo>
                  <a:lnTo>
                    <a:pt x="124" y="11"/>
                  </a:lnTo>
                  <a:lnTo>
                    <a:pt x="110" y="6"/>
                  </a:lnTo>
                  <a:lnTo>
                    <a:pt x="96" y="2"/>
                  </a:lnTo>
                  <a:lnTo>
                    <a:pt x="81" y="0"/>
                  </a:lnTo>
                  <a:lnTo>
                    <a:pt x="64" y="0"/>
                  </a:lnTo>
                  <a:lnTo>
                    <a:pt x="49" y="2"/>
                  </a:lnTo>
                  <a:lnTo>
                    <a:pt x="35" y="7"/>
                  </a:lnTo>
                  <a:lnTo>
                    <a:pt x="23" y="12"/>
                  </a:lnTo>
                  <a:lnTo>
                    <a:pt x="14" y="20"/>
                  </a:lnTo>
                  <a:lnTo>
                    <a:pt x="6" y="28"/>
                  </a:lnTo>
                  <a:lnTo>
                    <a:pt x="1" y="38"/>
                  </a:lnTo>
                  <a:lnTo>
                    <a:pt x="0" y="49"/>
                  </a:lnTo>
                  <a:lnTo>
                    <a:pt x="1" y="59"/>
                  </a:lnTo>
                  <a:lnTo>
                    <a:pt x="6" y="69"/>
                  </a:lnTo>
                  <a:lnTo>
                    <a:pt x="12" y="78"/>
                  </a:lnTo>
                  <a:lnTo>
                    <a:pt x="23" y="87"/>
                  </a:lnTo>
                  <a:lnTo>
                    <a:pt x="34" y="94"/>
                  </a:lnTo>
                  <a:lnTo>
                    <a:pt x="46" y="100"/>
                  </a:lnTo>
                  <a:lnTo>
                    <a:pt x="62" y="104"/>
                  </a:lnTo>
                  <a:lnTo>
                    <a:pt x="78" y="1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487"/>
            <p:cNvSpPr>
              <a:spLocks noChangeAspect="1"/>
            </p:cNvSpPr>
            <p:nvPr/>
          </p:nvSpPr>
          <p:spPr bwMode="auto">
            <a:xfrm>
              <a:off x="4518" y="2253"/>
              <a:ext cx="163" cy="335"/>
            </a:xfrm>
            <a:custGeom>
              <a:avLst/>
              <a:gdLst>
                <a:gd name="T0" fmla="*/ 0 w 163"/>
                <a:gd name="T1" fmla="*/ 0 h 335"/>
                <a:gd name="T2" fmla="*/ 0 w 163"/>
                <a:gd name="T3" fmla="*/ 1 h 335"/>
                <a:gd name="T4" fmla="*/ 3 w 163"/>
                <a:gd name="T5" fmla="*/ 6 h 335"/>
                <a:gd name="T6" fmla="*/ 8 w 163"/>
                <a:gd name="T7" fmla="*/ 13 h 335"/>
                <a:gd name="T8" fmla="*/ 16 w 163"/>
                <a:gd name="T9" fmla="*/ 21 h 335"/>
                <a:gd name="T10" fmla="*/ 25 w 163"/>
                <a:gd name="T11" fmla="*/ 30 h 335"/>
                <a:gd name="T12" fmla="*/ 41 w 163"/>
                <a:gd name="T13" fmla="*/ 37 h 335"/>
                <a:gd name="T14" fmla="*/ 60 w 163"/>
                <a:gd name="T15" fmla="*/ 44 h 335"/>
                <a:gd name="T16" fmla="*/ 83 w 163"/>
                <a:gd name="T17" fmla="*/ 49 h 335"/>
                <a:gd name="T18" fmla="*/ 85 w 163"/>
                <a:gd name="T19" fmla="*/ 49 h 335"/>
                <a:gd name="T20" fmla="*/ 91 w 163"/>
                <a:gd name="T21" fmla="*/ 49 h 335"/>
                <a:gd name="T22" fmla="*/ 100 w 163"/>
                <a:gd name="T23" fmla="*/ 48 h 335"/>
                <a:gd name="T24" fmla="*/ 111 w 163"/>
                <a:gd name="T25" fmla="*/ 47 h 335"/>
                <a:gd name="T26" fmla="*/ 125 w 163"/>
                <a:gd name="T27" fmla="*/ 44 h 335"/>
                <a:gd name="T28" fmla="*/ 138 w 163"/>
                <a:gd name="T29" fmla="*/ 39 h 335"/>
                <a:gd name="T30" fmla="*/ 150 w 163"/>
                <a:gd name="T31" fmla="*/ 31 h 335"/>
                <a:gd name="T32" fmla="*/ 163 w 163"/>
                <a:gd name="T33" fmla="*/ 21 h 335"/>
                <a:gd name="T34" fmla="*/ 152 w 163"/>
                <a:gd name="T35" fmla="*/ 318 h 335"/>
                <a:gd name="T36" fmla="*/ 149 w 163"/>
                <a:gd name="T37" fmla="*/ 321 h 335"/>
                <a:gd name="T38" fmla="*/ 138 w 163"/>
                <a:gd name="T39" fmla="*/ 326 h 335"/>
                <a:gd name="T40" fmla="*/ 122 w 163"/>
                <a:gd name="T41" fmla="*/ 331 h 335"/>
                <a:gd name="T42" fmla="*/ 102 w 163"/>
                <a:gd name="T43" fmla="*/ 335 h 335"/>
                <a:gd name="T44" fmla="*/ 78 w 163"/>
                <a:gd name="T45" fmla="*/ 335 h 335"/>
                <a:gd name="T46" fmla="*/ 53 w 163"/>
                <a:gd name="T47" fmla="*/ 328 h 335"/>
                <a:gd name="T48" fmla="*/ 27 w 163"/>
                <a:gd name="T49" fmla="*/ 313 h 335"/>
                <a:gd name="T50" fmla="*/ 2 w 163"/>
                <a:gd name="T51" fmla="*/ 287 h 335"/>
                <a:gd name="T52" fmla="*/ 0 w 163"/>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335"/>
                <a:gd name="T83" fmla="*/ 163 w 16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335">
                  <a:moveTo>
                    <a:pt x="0" y="0"/>
                  </a:moveTo>
                  <a:lnTo>
                    <a:pt x="0" y="1"/>
                  </a:lnTo>
                  <a:lnTo>
                    <a:pt x="3" y="6"/>
                  </a:lnTo>
                  <a:lnTo>
                    <a:pt x="8" y="13"/>
                  </a:lnTo>
                  <a:lnTo>
                    <a:pt x="16" y="21"/>
                  </a:lnTo>
                  <a:lnTo>
                    <a:pt x="25" y="30"/>
                  </a:lnTo>
                  <a:lnTo>
                    <a:pt x="41" y="37"/>
                  </a:lnTo>
                  <a:lnTo>
                    <a:pt x="60" y="44"/>
                  </a:lnTo>
                  <a:lnTo>
                    <a:pt x="83" y="49"/>
                  </a:lnTo>
                  <a:lnTo>
                    <a:pt x="85" y="49"/>
                  </a:lnTo>
                  <a:lnTo>
                    <a:pt x="91" y="49"/>
                  </a:lnTo>
                  <a:lnTo>
                    <a:pt x="100" y="48"/>
                  </a:lnTo>
                  <a:lnTo>
                    <a:pt x="111" y="47"/>
                  </a:lnTo>
                  <a:lnTo>
                    <a:pt x="125" y="44"/>
                  </a:lnTo>
                  <a:lnTo>
                    <a:pt x="138" y="39"/>
                  </a:lnTo>
                  <a:lnTo>
                    <a:pt x="150" y="31"/>
                  </a:lnTo>
                  <a:lnTo>
                    <a:pt x="163" y="21"/>
                  </a:lnTo>
                  <a:lnTo>
                    <a:pt x="152" y="318"/>
                  </a:lnTo>
                  <a:lnTo>
                    <a:pt x="149" y="321"/>
                  </a:lnTo>
                  <a:lnTo>
                    <a:pt x="138" y="326"/>
                  </a:lnTo>
                  <a:lnTo>
                    <a:pt x="122" y="331"/>
                  </a:lnTo>
                  <a:lnTo>
                    <a:pt x="102" y="335"/>
                  </a:lnTo>
                  <a:lnTo>
                    <a:pt x="78" y="335"/>
                  </a:lnTo>
                  <a:lnTo>
                    <a:pt x="53" y="328"/>
                  </a:lnTo>
                  <a:lnTo>
                    <a:pt x="27" y="313"/>
                  </a:lnTo>
                  <a:lnTo>
                    <a:pt x="2" y="287"/>
                  </a:lnTo>
                  <a:lnTo>
                    <a:pt x="0"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488"/>
            <p:cNvSpPr>
              <a:spLocks noChangeAspect="1"/>
            </p:cNvSpPr>
            <p:nvPr/>
          </p:nvSpPr>
          <p:spPr bwMode="auto">
            <a:xfrm>
              <a:off x="4599" y="2412"/>
              <a:ext cx="15" cy="13"/>
            </a:xfrm>
            <a:custGeom>
              <a:avLst/>
              <a:gdLst>
                <a:gd name="T0" fmla="*/ 8 w 15"/>
                <a:gd name="T1" fmla="*/ 0 h 13"/>
                <a:gd name="T2" fmla="*/ 0 w 15"/>
                <a:gd name="T3" fmla="*/ 12 h 13"/>
                <a:gd name="T4" fmla="*/ 15 w 15"/>
                <a:gd name="T5" fmla="*/ 13 h 13"/>
                <a:gd name="T6" fmla="*/ 8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8" y="0"/>
                  </a:moveTo>
                  <a:lnTo>
                    <a:pt x="0" y="12"/>
                  </a:lnTo>
                  <a:lnTo>
                    <a:pt x="15" y="13"/>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489"/>
            <p:cNvSpPr>
              <a:spLocks noChangeAspect="1"/>
            </p:cNvSpPr>
            <p:nvPr/>
          </p:nvSpPr>
          <p:spPr bwMode="auto">
            <a:xfrm>
              <a:off x="4518" y="2253"/>
              <a:ext cx="64" cy="324"/>
            </a:xfrm>
            <a:custGeom>
              <a:avLst/>
              <a:gdLst>
                <a:gd name="T0" fmla="*/ 0 w 64"/>
                <a:gd name="T1" fmla="*/ 0 h 324"/>
                <a:gd name="T2" fmla="*/ 2 w 64"/>
                <a:gd name="T3" fmla="*/ 305 h 324"/>
                <a:gd name="T4" fmla="*/ 3 w 64"/>
                <a:gd name="T5" fmla="*/ 306 h 324"/>
                <a:gd name="T6" fmla="*/ 7 w 64"/>
                <a:gd name="T7" fmla="*/ 308 h 324"/>
                <a:gd name="T8" fmla="*/ 11 w 64"/>
                <a:gd name="T9" fmla="*/ 310 h 324"/>
                <a:gd name="T10" fmla="*/ 17 w 64"/>
                <a:gd name="T11" fmla="*/ 313 h 324"/>
                <a:gd name="T12" fmla="*/ 27 w 64"/>
                <a:gd name="T13" fmla="*/ 317 h 324"/>
                <a:gd name="T14" fmla="*/ 36 w 64"/>
                <a:gd name="T15" fmla="*/ 319 h 324"/>
                <a:gd name="T16" fmla="*/ 49 w 64"/>
                <a:gd name="T17" fmla="*/ 322 h 324"/>
                <a:gd name="T18" fmla="*/ 61 w 64"/>
                <a:gd name="T19" fmla="*/ 324 h 324"/>
                <a:gd name="T20" fmla="*/ 64 w 64"/>
                <a:gd name="T21" fmla="*/ 44 h 324"/>
                <a:gd name="T22" fmla="*/ 63 w 64"/>
                <a:gd name="T23" fmla="*/ 44 h 324"/>
                <a:gd name="T24" fmla="*/ 58 w 64"/>
                <a:gd name="T25" fmla="*/ 44 h 324"/>
                <a:gd name="T26" fmla="*/ 50 w 64"/>
                <a:gd name="T27" fmla="*/ 43 h 324"/>
                <a:gd name="T28" fmla="*/ 41 w 64"/>
                <a:gd name="T29" fmla="*/ 39 h 324"/>
                <a:gd name="T30" fmla="*/ 32 w 64"/>
                <a:gd name="T31" fmla="*/ 35 h 324"/>
                <a:gd name="T32" fmla="*/ 21 w 64"/>
                <a:gd name="T33" fmla="*/ 26 h 324"/>
                <a:gd name="T34" fmla="*/ 10 w 64"/>
                <a:gd name="T35" fmla="*/ 16 h 324"/>
                <a:gd name="T36" fmla="*/ 0 w 64"/>
                <a:gd name="T37" fmla="*/ 0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4"/>
                <a:gd name="T59" fmla="*/ 64 w 6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4">
                  <a:moveTo>
                    <a:pt x="0" y="0"/>
                  </a:moveTo>
                  <a:lnTo>
                    <a:pt x="2" y="305"/>
                  </a:lnTo>
                  <a:lnTo>
                    <a:pt x="3" y="306"/>
                  </a:lnTo>
                  <a:lnTo>
                    <a:pt x="7" y="308"/>
                  </a:lnTo>
                  <a:lnTo>
                    <a:pt x="11" y="310"/>
                  </a:lnTo>
                  <a:lnTo>
                    <a:pt x="17" y="313"/>
                  </a:lnTo>
                  <a:lnTo>
                    <a:pt x="27" y="317"/>
                  </a:lnTo>
                  <a:lnTo>
                    <a:pt x="36" y="319"/>
                  </a:lnTo>
                  <a:lnTo>
                    <a:pt x="49" y="322"/>
                  </a:lnTo>
                  <a:lnTo>
                    <a:pt x="61" y="324"/>
                  </a:lnTo>
                  <a:lnTo>
                    <a:pt x="64" y="44"/>
                  </a:lnTo>
                  <a:lnTo>
                    <a:pt x="63" y="44"/>
                  </a:lnTo>
                  <a:lnTo>
                    <a:pt x="58" y="44"/>
                  </a:lnTo>
                  <a:lnTo>
                    <a:pt x="50" y="43"/>
                  </a:lnTo>
                  <a:lnTo>
                    <a:pt x="41" y="39"/>
                  </a:lnTo>
                  <a:lnTo>
                    <a:pt x="32" y="35"/>
                  </a:lnTo>
                  <a:lnTo>
                    <a:pt x="21" y="26"/>
                  </a:lnTo>
                  <a:lnTo>
                    <a:pt x="10" y="16"/>
                  </a:lnTo>
                  <a:lnTo>
                    <a:pt x="0"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490"/>
            <p:cNvSpPr>
              <a:spLocks noChangeAspect="1"/>
            </p:cNvSpPr>
            <p:nvPr/>
          </p:nvSpPr>
          <p:spPr bwMode="auto">
            <a:xfrm>
              <a:off x="4562" y="2322"/>
              <a:ext cx="16" cy="12"/>
            </a:xfrm>
            <a:custGeom>
              <a:avLst/>
              <a:gdLst>
                <a:gd name="T0" fmla="*/ 8 w 16"/>
                <a:gd name="T1" fmla="*/ 0 h 12"/>
                <a:gd name="T2" fmla="*/ 0 w 16"/>
                <a:gd name="T3" fmla="*/ 9 h 12"/>
                <a:gd name="T4" fmla="*/ 9 w 16"/>
                <a:gd name="T5" fmla="*/ 12 h 12"/>
                <a:gd name="T6" fmla="*/ 16 w 16"/>
                <a:gd name="T7" fmla="*/ 6 h 12"/>
                <a:gd name="T8" fmla="*/ 8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8" y="0"/>
                  </a:moveTo>
                  <a:lnTo>
                    <a:pt x="0" y="9"/>
                  </a:lnTo>
                  <a:lnTo>
                    <a:pt x="9" y="12"/>
                  </a:lnTo>
                  <a:lnTo>
                    <a:pt x="16" y="6"/>
                  </a:lnTo>
                  <a:lnTo>
                    <a:pt x="8"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491"/>
            <p:cNvSpPr>
              <a:spLocks noChangeAspect="1"/>
            </p:cNvSpPr>
            <p:nvPr/>
          </p:nvSpPr>
          <p:spPr bwMode="auto">
            <a:xfrm>
              <a:off x="4545" y="2424"/>
              <a:ext cx="15" cy="38"/>
            </a:xfrm>
            <a:custGeom>
              <a:avLst/>
              <a:gdLst>
                <a:gd name="T0" fmla="*/ 15 w 15"/>
                <a:gd name="T1" fmla="*/ 0 h 38"/>
                <a:gd name="T2" fmla="*/ 0 w 15"/>
                <a:gd name="T3" fmla="*/ 16 h 38"/>
                <a:gd name="T4" fmla="*/ 0 w 15"/>
                <a:gd name="T5" fmla="*/ 38 h 38"/>
                <a:gd name="T6" fmla="*/ 9 w 15"/>
                <a:gd name="T7" fmla="*/ 22 h 38"/>
                <a:gd name="T8" fmla="*/ 15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0"/>
                  </a:moveTo>
                  <a:lnTo>
                    <a:pt x="0" y="16"/>
                  </a:lnTo>
                  <a:lnTo>
                    <a:pt x="0" y="38"/>
                  </a:lnTo>
                  <a:lnTo>
                    <a:pt x="9" y="22"/>
                  </a:lnTo>
                  <a:lnTo>
                    <a:pt x="1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492"/>
            <p:cNvSpPr>
              <a:spLocks noChangeAspect="1"/>
            </p:cNvSpPr>
            <p:nvPr/>
          </p:nvSpPr>
          <p:spPr bwMode="auto">
            <a:xfrm>
              <a:off x="4545" y="2363"/>
              <a:ext cx="25" cy="27"/>
            </a:xfrm>
            <a:custGeom>
              <a:avLst/>
              <a:gdLst>
                <a:gd name="T0" fmla="*/ 5 w 25"/>
                <a:gd name="T1" fmla="*/ 0 h 27"/>
                <a:gd name="T2" fmla="*/ 0 w 25"/>
                <a:gd name="T3" fmla="*/ 14 h 27"/>
                <a:gd name="T4" fmla="*/ 17 w 25"/>
                <a:gd name="T5" fmla="*/ 27 h 27"/>
                <a:gd name="T6" fmla="*/ 25 w 25"/>
                <a:gd name="T7" fmla="*/ 14 h 27"/>
                <a:gd name="T8" fmla="*/ 25 w 25"/>
                <a:gd name="T9" fmla="*/ 12 h 27"/>
                <a:gd name="T10" fmla="*/ 22 w 25"/>
                <a:gd name="T11" fmla="*/ 6 h 27"/>
                <a:gd name="T12" fmla="*/ 17 w 25"/>
                <a:gd name="T13" fmla="*/ 2 h 27"/>
                <a:gd name="T14" fmla="*/ 5 w 2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7"/>
                <a:gd name="T26" fmla="*/ 25 w 2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7">
                  <a:moveTo>
                    <a:pt x="5" y="0"/>
                  </a:moveTo>
                  <a:lnTo>
                    <a:pt x="0" y="14"/>
                  </a:lnTo>
                  <a:lnTo>
                    <a:pt x="17" y="27"/>
                  </a:lnTo>
                  <a:lnTo>
                    <a:pt x="25" y="14"/>
                  </a:lnTo>
                  <a:lnTo>
                    <a:pt x="25" y="12"/>
                  </a:lnTo>
                  <a:lnTo>
                    <a:pt x="22" y="6"/>
                  </a:lnTo>
                  <a:lnTo>
                    <a:pt x="17" y="2"/>
                  </a:lnTo>
                  <a:lnTo>
                    <a:pt x="5"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493"/>
            <p:cNvSpPr>
              <a:spLocks noChangeAspect="1"/>
            </p:cNvSpPr>
            <p:nvPr/>
          </p:nvSpPr>
          <p:spPr bwMode="auto">
            <a:xfrm>
              <a:off x="4584" y="2482"/>
              <a:ext cx="15" cy="30"/>
            </a:xfrm>
            <a:custGeom>
              <a:avLst/>
              <a:gdLst>
                <a:gd name="T0" fmla="*/ 6 w 15"/>
                <a:gd name="T1" fmla="*/ 0 h 30"/>
                <a:gd name="T2" fmla="*/ 0 w 15"/>
                <a:gd name="T3" fmla="*/ 18 h 30"/>
                <a:gd name="T4" fmla="*/ 0 w 15"/>
                <a:gd name="T5" fmla="*/ 20 h 30"/>
                <a:gd name="T6" fmla="*/ 1 w 15"/>
                <a:gd name="T7" fmla="*/ 26 h 30"/>
                <a:gd name="T8" fmla="*/ 5 w 15"/>
                <a:gd name="T9" fmla="*/ 30 h 30"/>
                <a:gd name="T10" fmla="*/ 11 w 15"/>
                <a:gd name="T11" fmla="*/ 30 h 30"/>
                <a:gd name="T12" fmla="*/ 15 w 15"/>
                <a:gd name="T13" fmla="*/ 23 h 30"/>
                <a:gd name="T14" fmla="*/ 14 w 15"/>
                <a:gd name="T15" fmla="*/ 13 h 30"/>
                <a:gd name="T16" fmla="*/ 9 w 15"/>
                <a:gd name="T17" fmla="*/ 4 h 30"/>
                <a:gd name="T18" fmla="*/ 6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6" y="0"/>
                  </a:moveTo>
                  <a:lnTo>
                    <a:pt x="0" y="18"/>
                  </a:lnTo>
                  <a:lnTo>
                    <a:pt x="0" y="20"/>
                  </a:lnTo>
                  <a:lnTo>
                    <a:pt x="1" y="26"/>
                  </a:lnTo>
                  <a:lnTo>
                    <a:pt x="5" y="30"/>
                  </a:lnTo>
                  <a:lnTo>
                    <a:pt x="11" y="30"/>
                  </a:lnTo>
                  <a:lnTo>
                    <a:pt x="15" y="23"/>
                  </a:lnTo>
                  <a:lnTo>
                    <a:pt x="14" y="13"/>
                  </a:lnTo>
                  <a:lnTo>
                    <a:pt x="9" y="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494"/>
            <p:cNvSpPr>
              <a:spLocks noChangeAspect="1"/>
            </p:cNvSpPr>
            <p:nvPr/>
          </p:nvSpPr>
          <p:spPr bwMode="auto">
            <a:xfrm>
              <a:off x="4624" y="2283"/>
              <a:ext cx="44" cy="288"/>
            </a:xfrm>
            <a:custGeom>
              <a:avLst/>
              <a:gdLst>
                <a:gd name="T0" fmla="*/ 44 w 44"/>
                <a:gd name="T1" fmla="*/ 0 h 288"/>
                <a:gd name="T2" fmla="*/ 30 w 44"/>
                <a:gd name="T3" fmla="*/ 274 h 288"/>
                <a:gd name="T4" fmla="*/ 0 w 44"/>
                <a:gd name="T5" fmla="*/ 288 h 288"/>
                <a:gd name="T6" fmla="*/ 11 w 44"/>
                <a:gd name="T7" fmla="*/ 17 h 288"/>
                <a:gd name="T8" fmla="*/ 14 w 44"/>
                <a:gd name="T9" fmla="*/ 15 h 288"/>
                <a:gd name="T10" fmla="*/ 24 w 44"/>
                <a:gd name="T11" fmla="*/ 10 h 288"/>
                <a:gd name="T12" fmla="*/ 35 w 44"/>
                <a:gd name="T13" fmla="*/ 5 h 288"/>
                <a:gd name="T14" fmla="*/ 44 w 44"/>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8"/>
                <a:gd name="T26" fmla="*/ 44 w 4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8">
                  <a:moveTo>
                    <a:pt x="44" y="0"/>
                  </a:moveTo>
                  <a:lnTo>
                    <a:pt x="30" y="274"/>
                  </a:lnTo>
                  <a:lnTo>
                    <a:pt x="0" y="288"/>
                  </a:lnTo>
                  <a:lnTo>
                    <a:pt x="11" y="17"/>
                  </a:lnTo>
                  <a:lnTo>
                    <a:pt x="14" y="15"/>
                  </a:lnTo>
                  <a:lnTo>
                    <a:pt x="24" y="10"/>
                  </a:lnTo>
                  <a:lnTo>
                    <a:pt x="35" y="5"/>
                  </a:lnTo>
                  <a:lnTo>
                    <a:pt x="44"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495"/>
            <p:cNvSpPr>
              <a:spLocks noChangeAspect="1"/>
            </p:cNvSpPr>
            <p:nvPr/>
          </p:nvSpPr>
          <p:spPr bwMode="auto">
            <a:xfrm>
              <a:off x="4629" y="2343"/>
              <a:ext cx="25" cy="30"/>
            </a:xfrm>
            <a:custGeom>
              <a:avLst/>
              <a:gdLst>
                <a:gd name="T0" fmla="*/ 11 w 25"/>
                <a:gd name="T1" fmla="*/ 0 h 30"/>
                <a:gd name="T2" fmla="*/ 16 w 25"/>
                <a:gd name="T3" fmla="*/ 15 h 30"/>
                <a:gd name="T4" fmla="*/ 0 w 25"/>
                <a:gd name="T5" fmla="*/ 30 h 30"/>
                <a:gd name="T6" fmla="*/ 13 w 25"/>
                <a:gd name="T7" fmla="*/ 30 h 30"/>
                <a:gd name="T8" fmla="*/ 25 w 25"/>
                <a:gd name="T9" fmla="*/ 16 h 30"/>
                <a:gd name="T10" fmla="*/ 11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11" y="0"/>
                  </a:moveTo>
                  <a:lnTo>
                    <a:pt x="16" y="15"/>
                  </a:lnTo>
                  <a:lnTo>
                    <a:pt x="0" y="30"/>
                  </a:lnTo>
                  <a:lnTo>
                    <a:pt x="13" y="30"/>
                  </a:lnTo>
                  <a:lnTo>
                    <a:pt x="25" y="16"/>
                  </a:lnTo>
                  <a:lnTo>
                    <a:pt x="11"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496"/>
            <p:cNvSpPr>
              <a:spLocks noChangeAspect="1"/>
            </p:cNvSpPr>
            <p:nvPr/>
          </p:nvSpPr>
          <p:spPr bwMode="auto">
            <a:xfrm>
              <a:off x="4640" y="2468"/>
              <a:ext cx="8" cy="15"/>
            </a:xfrm>
            <a:custGeom>
              <a:avLst/>
              <a:gdLst>
                <a:gd name="T0" fmla="*/ 0 w 8"/>
                <a:gd name="T1" fmla="*/ 0 h 15"/>
                <a:gd name="T2" fmla="*/ 2 w 8"/>
                <a:gd name="T3" fmla="*/ 15 h 15"/>
                <a:gd name="T4" fmla="*/ 8 w 8"/>
                <a:gd name="T5" fmla="*/ 9 h 15"/>
                <a:gd name="T6" fmla="*/ 0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2" y="15"/>
                  </a:lnTo>
                  <a:lnTo>
                    <a:pt x="8"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497"/>
            <p:cNvSpPr>
              <a:spLocks noChangeAspect="1"/>
            </p:cNvSpPr>
            <p:nvPr/>
          </p:nvSpPr>
          <p:spPr bwMode="auto">
            <a:xfrm>
              <a:off x="4654" y="2402"/>
              <a:ext cx="9" cy="32"/>
            </a:xfrm>
            <a:custGeom>
              <a:avLst/>
              <a:gdLst>
                <a:gd name="T0" fmla="*/ 0 w 9"/>
                <a:gd name="T1" fmla="*/ 0 h 32"/>
                <a:gd name="T2" fmla="*/ 0 w 9"/>
                <a:gd name="T3" fmla="*/ 32 h 32"/>
                <a:gd name="T4" fmla="*/ 9 w 9"/>
                <a:gd name="T5" fmla="*/ 16 h 32"/>
                <a:gd name="T6" fmla="*/ 0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0" y="0"/>
                  </a:moveTo>
                  <a:lnTo>
                    <a:pt x="0" y="32"/>
                  </a:lnTo>
                  <a:lnTo>
                    <a:pt x="9" y="16"/>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498"/>
            <p:cNvSpPr>
              <a:spLocks noChangeAspect="1"/>
            </p:cNvSpPr>
            <p:nvPr/>
          </p:nvSpPr>
          <p:spPr bwMode="auto">
            <a:xfrm>
              <a:off x="4205" y="2011"/>
              <a:ext cx="159" cy="108"/>
            </a:xfrm>
            <a:custGeom>
              <a:avLst/>
              <a:gdLst>
                <a:gd name="T0" fmla="*/ 82 w 159"/>
                <a:gd name="T1" fmla="*/ 108 h 108"/>
                <a:gd name="T2" fmla="*/ 98 w 159"/>
                <a:gd name="T3" fmla="*/ 108 h 108"/>
                <a:gd name="T4" fmla="*/ 112 w 159"/>
                <a:gd name="T5" fmla="*/ 105 h 108"/>
                <a:gd name="T6" fmla="*/ 124 w 159"/>
                <a:gd name="T7" fmla="*/ 100 h 108"/>
                <a:gd name="T8" fmla="*/ 137 w 159"/>
                <a:gd name="T9" fmla="*/ 95 h 108"/>
                <a:gd name="T10" fmla="*/ 146 w 159"/>
                <a:gd name="T11" fmla="*/ 87 h 108"/>
                <a:gd name="T12" fmla="*/ 153 w 159"/>
                <a:gd name="T13" fmla="*/ 78 h 108"/>
                <a:gd name="T14" fmla="*/ 157 w 159"/>
                <a:gd name="T15" fmla="*/ 69 h 108"/>
                <a:gd name="T16" fmla="*/ 159 w 159"/>
                <a:gd name="T17" fmla="*/ 57 h 108"/>
                <a:gd name="T18" fmla="*/ 157 w 159"/>
                <a:gd name="T19" fmla="*/ 47 h 108"/>
                <a:gd name="T20" fmla="*/ 153 w 159"/>
                <a:gd name="T21" fmla="*/ 36 h 108"/>
                <a:gd name="T22" fmla="*/ 145 w 159"/>
                <a:gd name="T23" fmla="*/ 27 h 108"/>
                <a:gd name="T24" fmla="*/ 135 w 159"/>
                <a:gd name="T25" fmla="*/ 18 h 108"/>
                <a:gd name="T26" fmla="*/ 123 w 159"/>
                <a:gd name="T27" fmla="*/ 12 h 108"/>
                <a:gd name="T28" fmla="*/ 110 w 159"/>
                <a:gd name="T29" fmla="*/ 7 h 108"/>
                <a:gd name="T30" fmla="*/ 96 w 159"/>
                <a:gd name="T31" fmla="*/ 3 h 108"/>
                <a:gd name="T32" fmla="*/ 81 w 159"/>
                <a:gd name="T33" fmla="*/ 0 h 108"/>
                <a:gd name="T34" fmla="*/ 64 w 159"/>
                <a:gd name="T35" fmla="*/ 0 h 108"/>
                <a:gd name="T36" fmla="*/ 48 w 159"/>
                <a:gd name="T37" fmla="*/ 3 h 108"/>
                <a:gd name="T38" fmla="*/ 34 w 159"/>
                <a:gd name="T39" fmla="*/ 7 h 108"/>
                <a:gd name="T40" fmla="*/ 23 w 159"/>
                <a:gd name="T41" fmla="*/ 12 h 108"/>
                <a:gd name="T42" fmla="*/ 14 w 159"/>
                <a:gd name="T43" fmla="*/ 20 h 108"/>
                <a:gd name="T44" fmla="*/ 6 w 159"/>
                <a:gd name="T45" fmla="*/ 29 h 108"/>
                <a:gd name="T46" fmla="*/ 1 w 159"/>
                <a:gd name="T47" fmla="*/ 38 h 108"/>
                <a:gd name="T48" fmla="*/ 0 w 159"/>
                <a:gd name="T49" fmla="*/ 48 h 108"/>
                <a:gd name="T50" fmla="*/ 1 w 159"/>
                <a:gd name="T51" fmla="*/ 60 h 108"/>
                <a:gd name="T52" fmla="*/ 7 w 159"/>
                <a:gd name="T53" fmla="*/ 70 h 108"/>
                <a:gd name="T54" fmla="*/ 15 w 159"/>
                <a:gd name="T55" fmla="*/ 80 h 108"/>
                <a:gd name="T56" fmla="*/ 25 w 159"/>
                <a:gd name="T57" fmla="*/ 88 h 108"/>
                <a:gd name="T58" fmla="*/ 37 w 159"/>
                <a:gd name="T59" fmla="*/ 96 h 108"/>
                <a:gd name="T60" fmla="*/ 51 w 159"/>
                <a:gd name="T61" fmla="*/ 101 h 108"/>
                <a:gd name="T62" fmla="*/ 67 w 159"/>
                <a:gd name="T63" fmla="*/ 105 h 108"/>
                <a:gd name="T64" fmla="*/ 82 w 159"/>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08"/>
                <a:gd name="T101" fmla="*/ 159 w 159"/>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08">
                  <a:moveTo>
                    <a:pt x="82" y="108"/>
                  </a:moveTo>
                  <a:lnTo>
                    <a:pt x="98" y="108"/>
                  </a:lnTo>
                  <a:lnTo>
                    <a:pt x="112" y="105"/>
                  </a:lnTo>
                  <a:lnTo>
                    <a:pt x="124" y="100"/>
                  </a:lnTo>
                  <a:lnTo>
                    <a:pt x="137" y="95"/>
                  </a:lnTo>
                  <a:lnTo>
                    <a:pt x="146" y="87"/>
                  </a:lnTo>
                  <a:lnTo>
                    <a:pt x="153" y="78"/>
                  </a:lnTo>
                  <a:lnTo>
                    <a:pt x="157" y="69"/>
                  </a:lnTo>
                  <a:lnTo>
                    <a:pt x="159" y="57"/>
                  </a:lnTo>
                  <a:lnTo>
                    <a:pt x="157" y="47"/>
                  </a:lnTo>
                  <a:lnTo>
                    <a:pt x="153" y="36"/>
                  </a:lnTo>
                  <a:lnTo>
                    <a:pt x="145" y="27"/>
                  </a:lnTo>
                  <a:lnTo>
                    <a:pt x="135" y="18"/>
                  </a:lnTo>
                  <a:lnTo>
                    <a:pt x="123" y="12"/>
                  </a:lnTo>
                  <a:lnTo>
                    <a:pt x="110" y="7"/>
                  </a:lnTo>
                  <a:lnTo>
                    <a:pt x="96" y="3"/>
                  </a:lnTo>
                  <a:lnTo>
                    <a:pt x="81" y="0"/>
                  </a:lnTo>
                  <a:lnTo>
                    <a:pt x="64" y="0"/>
                  </a:lnTo>
                  <a:lnTo>
                    <a:pt x="48" y="3"/>
                  </a:lnTo>
                  <a:lnTo>
                    <a:pt x="34" y="7"/>
                  </a:lnTo>
                  <a:lnTo>
                    <a:pt x="23" y="12"/>
                  </a:lnTo>
                  <a:lnTo>
                    <a:pt x="14" y="20"/>
                  </a:lnTo>
                  <a:lnTo>
                    <a:pt x="6" y="29"/>
                  </a:lnTo>
                  <a:lnTo>
                    <a:pt x="1" y="38"/>
                  </a:lnTo>
                  <a:lnTo>
                    <a:pt x="0" y="48"/>
                  </a:lnTo>
                  <a:lnTo>
                    <a:pt x="1" y="60"/>
                  </a:lnTo>
                  <a:lnTo>
                    <a:pt x="7" y="70"/>
                  </a:lnTo>
                  <a:lnTo>
                    <a:pt x="15" y="80"/>
                  </a:lnTo>
                  <a:lnTo>
                    <a:pt x="25" y="88"/>
                  </a:lnTo>
                  <a:lnTo>
                    <a:pt x="37" y="96"/>
                  </a:lnTo>
                  <a:lnTo>
                    <a:pt x="51" y="101"/>
                  </a:lnTo>
                  <a:lnTo>
                    <a:pt x="67" y="105"/>
                  </a:lnTo>
                  <a:lnTo>
                    <a:pt x="82" y="10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499"/>
            <p:cNvSpPr>
              <a:spLocks noChangeAspect="1"/>
            </p:cNvSpPr>
            <p:nvPr/>
          </p:nvSpPr>
          <p:spPr bwMode="auto">
            <a:xfrm>
              <a:off x="4005" y="2001"/>
              <a:ext cx="164" cy="106"/>
            </a:xfrm>
            <a:custGeom>
              <a:avLst/>
              <a:gdLst>
                <a:gd name="T0" fmla="*/ 86 w 164"/>
                <a:gd name="T1" fmla="*/ 106 h 106"/>
                <a:gd name="T2" fmla="*/ 101 w 164"/>
                <a:gd name="T3" fmla="*/ 106 h 106"/>
                <a:gd name="T4" fmla="*/ 117 w 164"/>
                <a:gd name="T5" fmla="*/ 103 h 106"/>
                <a:gd name="T6" fmla="*/ 129 w 164"/>
                <a:gd name="T7" fmla="*/ 99 h 106"/>
                <a:gd name="T8" fmla="*/ 142 w 164"/>
                <a:gd name="T9" fmla="*/ 93 h 106"/>
                <a:gd name="T10" fmla="*/ 151 w 164"/>
                <a:gd name="T11" fmla="*/ 87 h 106"/>
                <a:gd name="T12" fmla="*/ 159 w 164"/>
                <a:gd name="T13" fmla="*/ 77 h 106"/>
                <a:gd name="T14" fmla="*/ 162 w 164"/>
                <a:gd name="T15" fmla="*/ 67 h 106"/>
                <a:gd name="T16" fmla="*/ 164 w 164"/>
                <a:gd name="T17" fmla="*/ 57 h 106"/>
                <a:gd name="T18" fmla="*/ 161 w 164"/>
                <a:gd name="T19" fmla="*/ 46 h 106"/>
                <a:gd name="T20" fmla="*/ 156 w 164"/>
                <a:gd name="T21" fmla="*/ 36 h 106"/>
                <a:gd name="T22" fmla="*/ 148 w 164"/>
                <a:gd name="T23" fmla="*/ 27 h 106"/>
                <a:gd name="T24" fmla="*/ 137 w 164"/>
                <a:gd name="T25" fmla="*/ 18 h 106"/>
                <a:gd name="T26" fmla="*/ 125 w 164"/>
                <a:gd name="T27" fmla="*/ 12 h 106"/>
                <a:gd name="T28" fmla="*/ 111 w 164"/>
                <a:gd name="T29" fmla="*/ 5 h 106"/>
                <a:gd name="T30" fmla="*/ 95 w 164"/>
                <a:gd name="T31" fmla="*/ 1 h 106"/>
                <a:gd name="T32" fmla="*/ 78 w 164"/>
                <a:gd name="T33" fmla="*/ 0 h 106"/>
                <a:gd name="T34" fmla="*/ 61 w 164"/>
                <a:gd name="T35" fmla="*/ 0 h 106"/>
                <a:gd name="T36" fmla="*/ 47 w 164"/>
                <a:gd name="T37" fmla="*/ 1 h 106"/>
                <a:gd name="T38" fmla="*/ 33 w 164"/>
                <a:gd name="T39" fmla="*/ 6 h 106"/>
                <a:gd name="T40" fmla="*/ 22 w 164"/>
                <a:gd name="T41" fmla="*/ 12 h 106"/>
                <a:gd name="T42" fmla="*/ 12 w 164"/>
                <a:gd name="T43" fmla="*/ 19 h 106"/>
                <a:gd name="T44" fmla="*/ 5 w 164"/>
                <a:gd name="T45" fmla="*/ 28 h 106"/>
                <a:gd name="T46" fmla="*/ 1 w 164"/>
                <a:gd name="T47" fmla="*/ 37 h 106"/>
                <a:gd name="T48" fmla="*/ 0 w 164"/>
                <a:gd name="T49" fmla="*/ 48 h 106"/>
                <a:gd name="T50" fmla="*/ 3 w 164"/>
                <a:gd name="T51" fmla="*/ 58 h 106"/>
                <a:gd name="T52" fmla="*/ 8 w 164"/>
                <a:gd name="T53" fmla="*/ 70 h 106"/>
                <a:gd name="T54" fmla="*/ 17 w 164"/>
                <a:gd name="T55" fmla="*/ 79 h 106"/>
                <a:gd name="T56" fmla="*/ 26 w 164"/>
                <a:gd name="T57" fmla="*/ 88 h 106"/>
                <a:gd name="T58" fmla="*/ 39 w 164"/>
                <a:gd name="T59" fmla="*/ 94 h 106"/>
                <a:gd name="T60" fmla="*/ 53 w 164"/>
                <a:gd name="T61" fmla="*/ 101 h 106"/>
                <a:gd name="T62" fmla="*/ 69 w 164"/>
                <a:gd name="T63" fmla="*/ 105 h 106"/>
                <a:gd name="T64" fmla="*/ 86 w 164"/>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06"/>
                <a:gd name="T101" fmla="*/ 164 w 16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06">
                  <a:moveTo>
                    <a:pt x="86" y="106"/>
                  </a:moveTo>
                  <a:lnTo>
                    <a:pt x="101" y="106"/>
                  </a:lnTo>
                  <a:lnTo>
                    <a:pt x="117" y="103"/>
                  </a:lnTo>
                  <a:lnTo>
                    <a:pt x="129" y="99"/>
                  </a:lnTo>
                  <a:lnTo>
                    <a:pt x="142" y="93"/>
                  </a:lnTo>
                  <a:lnTo>
                    <a:pt x="151" y="87"/>
                  </a:lnTo>
                  <a:lnTo>
                    <a:pt x="159" y="77"/>
                  </a:lnTo>
                  <a:lnTo>
                    <a:pt x="162" y="67"/>
                  </a:lnTo>
                  <a:lnTo>
                    <a:pt x="164" y="57"/>
                  </a:lnTo>
                  <a:lnTo>
                    <a:pt x="161" y="46"/>
                  </a:lnTo>
                  <a:lnTo>
                    <a:pt x="156" y="36"/>
                  </a:lnTo>
                  <a:lnTo>
                    <a:pt x="148" y="27"/>
                  </a:lnTo>
                  <a:lnTo>
                    <a:pt x="137" y="18"/>
                  </a:lnTo>
                  <a:lnTo>
                    <a:pt x="125" y="12"/>
                  </a:lnTo>
                  <a:lnTo>
                    <a:pt x="111" y="5"/>
                  </a:lnTo>
                  <a:lnTo>
                    <a:pt x="95" y="1"/>
                  </a:lnTo>
                  <a:lnTo>
                    <a:pt x="78" y="0"/>
                  </a:lnTo>
                  <a:lnTo>
                    <a:pt x="61" y="0"/>
                  </a:lnTo>
                  <a:lnTo>
                    <a:pt x="47" y="1"/>
                  </a:lnTo>
                  <a:lnTo>
                    <a:pt x="33" y="6"/>
                  </a:lnTo>
                  <a:lnTo>
                    <a:pt x="22" y="12"/>
                  </a:lnTo>
                  <a:lnTo>
                    <a:pt x="12" y="19"/>
                  </a:lnTo>
                  <a:lnTo>
                    <a:pt x="5" y="28"/>
                  </a:lnTo>
                  <a:lnTo>
                    <a:pt x="1" y="37"/>
                  </a:lnTo>
                  <a:lnTo>
                    <a:pt x="0" y="48"/>
                  </a:lnTo>
                  <a:lnTo>
                    <a:pt x="3" y="58"/>
                  </a:lnTo>
                  <a:lnTo>
                    <a:pt x="8" y="70"/>
                  </a:lnTo>
                  <a:lnTo>
                    <a:pt x="17" y="79"/>
                  </a:lnTo>
                  <a:lnTo>
                    <a:pt x="26" y="88"/>
                  </a:lnTo>
                  <a:lnTo>
                    <a:pt x="39" y="94"/>
                  </a:lnTo>
                  <a:lnTo>
                    <a:pt x="53" y="101"/>
                  </a:lnTo>
                  <a:lnTo>
                    <a:pt x="69" y="105"/>
                  </a:lnTo>
                  <a:lnTo>
                    <a:pt x="86"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500"/>
            <p:cNvSpPr>
              <a:spLocks noChangeAspect="1"/>
            </p:cNvSpPr>
            <p:nvPr/>
          </p:nvSpPr>
          <p:spPr bwMode="auto">
            <a:xfrm>
              <a:off x="4094" y="2141"/>
              <a:ext cx="157" cy="107"/>
            </a:xfrm>
            <a:custGeom>
              <a:avLst/>
              <a:gdLst>
                <a:gd name="T0" fmla="*/ 81 w 157"/>
                <a:gd name="T1" fmla="*/ 107 h 107"/>
                <a:gd name="T2" fmla="*/ 97 w 157"/>
                <a:gd name="T3" fmla="*/ 107 h 107"/>
                <a:gd name="T4" fmla="*/ 112 w 157"/>
                <a:gd name="T5" fmla="*/ 106 h 107"/>
                <a:gd name="T6" fmla="*/ 126 w 157"/>
                <a:gd name="T7" fmla="*/ 100 h 107"/>
                <a:gd name="T8" fmla="*/ 137 w 157"/>
                <a:gd name="T9" fmla="*/ 95 h 107"/>
                <a:gd name="T10" fmla="*/ 147 w 157"/>
                <a:gd name="T11" fmla="*/ 87 h 107"/>
                <a:gd name="T12" fmla="*/ 153 w 157"/>
                <a:gd name="T13" fmla="*/ 78 h 107"/>
                <a:gd name="T14" fmla="*/ 156 w 157"/>
                <a:gd name="T15" fmla="*/ 69 h 107"/>
                <a:gd name="T16" fmla="*/ 157 w 157"/>
                <a:gd name="T17" fmla="*/ 59 h 107"/>
                <a:gd name="T18" fmla="*/ 156 w 157"/>
                <a:gd name="T19" fmla="*/ 47 h 107"/>
                <a:gd name="T20" fmla="*/ 151 w 157"/>
                <a:gd name="T21" fmla="*/ 37 h 107"/>
                <a:gd name="T22" fmla="*/ 143 w 157"/>
                <a:gd name="T23" fmla="*/ 27 h 107"/>
                <a:gd name="T24" fmla="*/ 133 w 157"/>
                <a:gd name="T25" fmla="*/ 19 h 107"/>
                <a:gd name="T26" fmla="*/ 120 w 157"/>
                <a:gd name="T27" fmla="*/ 11 h 107"/>
                <a:gd name="T28" fmla="*/ 108 w 157"/>
                <a:gd name="T29" fmla="*/ 6 h 107"/>
                <a:gd name="T30" fmla="*/ 92 w 157"/>
                <a:gd name="T31" fmla="*/ 2 h 107"/>
                <a:gd name="T32" fmla="*/ 76 w 157"/>
                <a:gd name="T33" fmla="*/ 0 h 107"/>
                <a:gd name="T34" fmla="*/ 59 w 157"/>
                <a:gd name="T35" fmla="*/ 0 h 107"/>
                <a:gd name="T36" fmla="*/ 45 w 157"/>
                <a:gd name="T37" fmla="*/ 2 h 107"/>
                <a:gd name="T38" fmla="*/ 31 w 157"/>
                <a:gd name="T39" fmla="*/ 7 h 107"/>
                <a:gd name="T40" fmla="*/ 20 w 157"/>
                <a:gd name="T41" fmla="*/ 12 h 107"/>
                <a:gd name="T42" fmla="*/ 11 w 157"/>
                <a:gd name="T43" fmla="*/ 20 h 107"/>
                <a:gd name="T44" fmla="*/ 5 w 157"/>
                <a:gd name="T45" fmla="*/ 29 h 107"/>
                <a:gd name="T46" fmla="*/ 0 w 157"/>
                <a:gd name="T47" fmla="*/ 40 h 107"/>
                <a:gd name="T48" fmla="*/ 0 w 157"/>
                <a:gd name="T49" fmla="*/ 50 h 107"/>
                <a:gd name="T50" fmla="*/ 1 w 157"/>
                <a:gd name="T51" fmla="*/ 60 h 107"/>
                <a:gd name="T52" fmla="*/ 8 w 157"/>
                <a:gd name="T53" fmla="*/ 71 h 107"/>
                <a:gd name="T54" fmla="*/ 15 w 157"/>
                <a:gd name="T55" fmla="*/ 80 h 107"/>
                <a:gd name="T56" fmla="*/ 25 w 157"/>
                <a:gd name="T57" fmla="*/ 87 h 107"/>
                <a:gd name="T58" fmla="*/ 37 w 157"/>
                <a:gd name="T59" fmla="*/ 95 h 107"/>
                <a:gd name="T60" fmla="*/ 50 w 157"/>
                <a:gd name="T61" fmla="*/ 100 h 107"/>
                <a:gd name="T62" fmla="*/ 65 w 157"/>
                <a:gd name="T63" fmla="*/ 104 h 107"/>
                <a:gd name="T64" fmla="*/ 81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81" y="107"/>
                  </a:moveTo>
                  <a:lnTo>
                    <a:pt x="97" y="107"/>
                  </a:lnTo>
                  <a:lnTo>
                    <a:pt x="112" y="106"/>
                  </a:lnTo>
                  <a:lnTo>
                    <a:pt x="126" y="100"/>
                  </a:lnTo>
                  <a:lnTo>
                    <a:pt x="137" y="95"/>
                  </a:lnTo>
                  <a:lnTo>
                    <a:pt x="147" y="87"/>
                  </a:lnTo>
                  <a:lnTo>
                    <a:pt x="153" y="78"/>
                  </a:lnTo>
                  <a:lnTo>
                    <a:pt x="156" y="69"/>
                  </a:lnTo>
                  <a:lnTo>
                    <a:pt x="157" y="59"/>
                  </a:lnTo>
                  <a:lnTo>
                    <a:pt x="156" y="47"/>
                  </a:lnTo>
                  <a:lnTo>
                    <a:pt x="151" y="37"/>
                  </a:lnTo>
                  <a:lnTo>
                    <a:pt x="143" y="27"/>
                  </a:lnTo>
                  <a:lnTo>
                    <a:pt x="133" y="19"/>
                  </a:lnTo>
                  <a:lnTo>
                    <a:pt x="120" y="11"/>
                  </a:lnTo>
                  <a:lnTo>
                    <a:pt x="108" y="6"/>
                  </a:lnTo>
                  <a:lnTo>
                    <a:pt x="92" y="2"/>
                  </a:lnTo>
                  <a:lnTo>
                    <a:pt x="76" y="0"/>
                  </a:lnTo>
                  <a:lnTo>
                    <a:pt x="59" y="0"/>
                  </a:lnTo>
                  <a:lnTo>
                    <a:pt x="45" y="2"/>
                  </a:lnTo>
                  <a:lnTo>
                    <a:pt x="31" y="7"/>
                  </a:lnTo>
                  <a:lnTo>
                    <a:pt x="20" y="12"/>
                  </a:lnTo>
                  <a:lnTo>
                    <a:pt x="11" y="20"/>
                  </a:lnTo>
                  <a:lnTo>
                    <a:pt x="5" y="29"/>
                  </a:lnTo>
                  <a:lnTo>
                    <a:pt x="0" y="40"/>
                  </a:lnTo>
                  <a:lnTo>
                    <a:pt x="0" y="50"/>
                  </a:lnTo>
                  <a:lnTo>
                    <a:pt x="1" y="60"/>
                  </a:lnTo>
                  <a:lnTo>
                    <a:pt x="8" y="71"/>
                  </a:lnTo>
                  <a:lnTo>
                    <a:pt x="15" y="80"/>
                  </a:lnTo>
                  <a:lnTo>
                    <a:pt x="25" y="87"/>
                  </a:lnTo>
                  <a:lnTo>
                    <a:pt x="37" y="95"/>
                  </a:lnTo>
                  <a:lnTo>
                    <a:pt x="50" y="100"/>
                  </a:lnTo>
                  <a:lnTo>
                    <a:pt x="65" y="104"/>
                  </a:lnTo>
                  <a:lnTo>
                    <a:pt x="81"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501"/>
            <p:cNvSpPr>
              <a:spLocks noChangeAspect="1"/>
            </p:cNvSpPr>
            <p:nvPr/>
          </p:nvSpPr>
          <p:spPr bwMode="auto">
            <a:xfrm>
              <a:off x="4417" y="2024"/>
              <a:ext cx="162" cy="106"/>
            </a:xfrm>
            <a:custGeom>
              <a:avLst/>
              <a:gdLst>
                <a:gd name="T0" fmla="*/ 79 w 162"/>
                <a:gd name="T1" fmla="*/ 106 h 106"/>
                <a:gd name="T2" fmla="*/ 97 w 162"/>
                <a:gd name="T3" fmla="*/ 106 h 106"/>
                <a:gd name="T4" fmla="*/ 111 w 162"/>
                <a:gd name="T5" fmla="*/ 105 h 106"/>
                <a:gd name="T6" fmla="*/ 125 w 162"/>
                <a:gd name="T7" fmla="*/ 100 h 106"/>
                <a:gd name="T8" fmla="*/ 137 w 162"/>
                <a:gd name="T9" fmla="*/ 95 h 106"/>
                <a:gd name="T10" fmla="*/ 147 w 162"/>
                <a:gd name="T11" fmla="*/ 87 h 106"/>
                <a:gd name="T12" fmla="*/ 154 w 162"/>
                <a:gd name="T13" fmla="*/ 78 h 106"/>
                <a:gd name="T14" fmla="*/ 161 w 162"/>
                <a:gd name="T15" fmla="*/ 69 h 106"/>
                <a:gd name="T16" fmla="*/ 162 w 162"/>
                <a:gd name="T17" fmla="*/ 58 h 106"/>
                <a:gd name="T18" fmla="*/ 161 w 162"/>
                <a:gd name="T19" fmla="*/ 48 h 106"/>
                <a:gd name="T20" fmla="*/ 156 w 162"/>
                <a:gd name="T21" fmla="*/ 38 h 106"/>
                <a:gd name="T22" fmla="*/ 148 w 162"/>
                <a:gd name="T23" fmla="*/ 27 h 106"/>
                <a:gd name="T24" fmla="*/ 139 w 162"/>
                <a:gd name="T25" fmla="*/ 20 h 106"/>
                <a:gd name="T26" fmla="*/ 126 w 162"/>
                <a:gd name="T27" fmla="*/ 12 h 106"/>
                <a:gd name="T28" fmla="*/ 112 w 162"/>
                <a:gd name="T29" fmla="*/ 7 h 106"/>
                <a:gd name="T30" fmla="*/ 98 w 162"/>
                <a:gd name="T31" fmla="*/ 3 h 106"/>
                <a:gd name="T32" fmla="*/ 81 w 162"/>
                <a:gd name="T33" fmla="*/ 0 h 106"/>
                <a:gd name="T34" fmla="*/ 64 w 162"/>
                <a:gd name="T35" fmla="*/ 0 h 106"/>
                <a:gd name="T36" fmla="*/ 50 w 162"/>
                <a:gd name="T37" fmla="*/ 3 h 106"/>
                <a:gd name="T38" fmla="*/ 36 w 162"/>
                <a:gd name="T39" fmla="*/ 8 h 106"/>
                <a:gd name="T40" fmla="*/ 23 w 162"/>
                <a:gd name="T41" fmla="*/ 13 h 106"/>
                <a:gd name="T42" fmla="*/ 14 w 162"/>
                <a:gd name="T43" fmla="*/ 21 h 106"/>
                <a:gd name="T44" fmla="*/ 6 w 162"/>
                <a:gd name="T45" fmla="*/ 29 h 106"/>
                <a:gd name="T46" fmla="*/ 1 w 162"/>
                <a:gd name="T47" fmla="*/ 39 h 106"/>
                <a:gd name="T48" fmla="*/ 0 w 162"/>
                <a:gd name="T49" fmla="*/ 49 h 106"/>
                <a:gd name="T50" fmla="*/ 1 w 162"/>
                <a:gd name="T51" fmla="*/ 61 h 106"/>
                <a:gd name="T52" fmla="*/ 6 w 162"/>
                <a:gd name="T53" fmla="*/ 71 h 106"/>
                <a:gd name="T54" fmla="*/ 14 w 162"/>
                <a:gd name="T55" fmla="*/ 80 h 106"/>
                <a:gd name="T56" fmla="*/ 23 w 162"/>
                <a:gd name="T57" fmla="*/ 89 h 106"/>
                <a:gd name="T58" fmla="*/ 36 w 162"/>
                <a:gd name="T59" fmla="*/ 96 h 106"/>
                <a:gd name="T60" fmla="*/ 48 w 162"/>
                <a:gd name="T61" fmla="*/ 101 h 106"/>
                <a:gd name="T62" fmla="*/ 64 w 162"/>
                <a:gd name="T63" fmla="*/ 105 h 106"/>
                <a:gd name="T64" fmla="*/ 79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9" y="106"/>
                  </a:moveTo>
                  <a:lnTo>
                    <a:pt x="97" y="106"/>
                  </a:lnTo>
                  <a:lnTo>
                    <a:pt x="111" y="105"/>
                  </a:lnTo>
                  <a:lnTo>
                    <a:pt x="125" y="100"/>
                  </a:lnTo>
                  <a:lnTo>
                    <a:pt x="137" y="95"/>
                  </a:lnTo>
                  <a:lnTo>
                    <a:pt x="147" y="87"/>
                  </a:lnTo>
                  <a:lnTo>
                    <a:pt x="154" y="78"/>
                  </a:lnTo>
                  <a:lnTo>
                    <a:pt x="161" y="69"/>
                  </a:lnTo>
                  <a:lnTo>
                    <a:pt x="162" y="58"/>
                  </a:lnTo>
                  <a:lnTo>
                    <a:pt x="161" y="48"/>
                  </a:lnTo>
                  <a:lnTo>
                    <a:pt x="156" y="38"/>
                  </a:lnTo>
                  <a:lnTo>
                    <a:pt x="148" y="27"/>
                  </a:lnTo>
                  <a:lnTo>
                    <a:pt x="139" y="20"/>
                  </a:lnTo>
                  <a:lnTo>
                    <a:pt x="126" y="12"/>
                  </a:lnTo>
                  <a:lnTo>
                    <a:pt x="112" y="7"/>
                  </a:lnTo>
                  <a:lnTo>
                    <a:pt x="98" y="3"/>
                  </a:lnTo>
                  <a:lnTo>
                    <a:pt x="81" y="0"/>
                  </a:lnTo>
                  <a:lnTo>
                    <a:pt x="64" y="0"/>
                  </a:lnTo>
                  <a:lnTo>
                    <a:pt x="50" y="3"/>
                  </a:lnTo>
                  <a:lnTo>
                    <a:pt x="36" y="8"/>
                  </a:lnTo>
                  <a:lnTo>
                    <a:pt x="23" y="13"/>
                  </a:lnTo>
                  <a:lnTo>
                    <a:pt x="14" y="21"/>
                  </a:lnTo>
                  <a:lnTo>
                    <a:pt x="6" y="29"/>
                  </a:lnTo>
                  <a:lnTo>
                    <a:pt x="1" y="39"/>
                  </a:lnTo>
                  <a:lnTo>
                    <a:pt x="0" y="49"/>
                  </a:lnTo>
                  <a:lnTo>
                    <a:pt x="1" y="61"/>
                  </a:lnTo>
                  <a:lnTo>
                    <a:pt x="6" y="71"/>
                  </a:lnTo>
                  <a:lnTo>
                    <a:pt x="14" y="80"/>
                  </a:lnTo>
                  <a:lnTo>
                    <a:pt x="23" y="89"/>
                  </a:lnTo>
                  <a:lnTo>
                    <a:pt x="36" y="96"/>
                  </a:lnTo>
                  <a:lnTo>
                    <a:pt x="48" y="101"/>
                  </a:lnTo>
                  <a:lnTo>
                    <a:pt x="64" y="105"/>
                  </a:lnTo>
                  <a:lnTo>
                    <a:pt x="79"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502"/>
            <p:cNvSpPr>
              <a:spLocks noChangeAspect="1"/>
            </p:cNvSpPr>
            <p:nvPr/>
          </p:nvSpPr>
          <p:spPr bwMode="auto">
            <a:xfrm>
              <a:off x="4635" y="2035"/>
              <a:ext cx="163" cy="106"/>
            </a:xfrm>
            <a:custGeom>
              <a:avLst/>
              <a:gdLst>
                <a:gd name="T0" fmla="*/ 80 w 163"/>
                <a:gd name="T1" fmla="*/ 106 h 106"/>
                <a:gd name="T2" fmla="*/ 97 w 163"/>
                <a:gd name="T3" fmla="*/ 106 h 106"/>
                <a:gd name="T4" fmla="*/ 111 w 163"/>
                <a:gd name="T5" fmla="*/ 103 h 106"/>
                <a:gd name="T6" fmla="*/ 125 w 163"/>
                <a:gd name="T7" fmla="*/ 99 h 106"/>
                <a:gd name="T8" fmla="*/ 138 w 163"/>
                <a:gd name="T9" fmla="*/ 93 h 106"/>
                <a:gd name="T10" fmla="*/ 147 w 163"/>
                <a:gd name="T11" fmla="*/ 86 h 106"/>
                <a:gd name="T12" fmla="*/ 155 w 163"/>
                <a:gd name="T13" fmla="*/ 77 h 106"/>
                <a:gd name="T14" fmla="*/ 161 w 163"/>
                <a:gd name="T15" fmla="*/ 68 h 106"/>
                <a:gd name="T16" fmla="*/ 163 w 163"/>
                <a:gd name="T17" fmla="*/ 58 h 106"/>
                <a:gd name="T18" fmla="*/ 163 w 163"/>
                <a:gd name="T19" fmla="*/ 47 h 106"/>
                <a:gd name="T20" fmla="*/ 158 w 163"/>
                <a:gd name="T21" fmla="*/ 37 h 106"/>
                <a:gd name="T22" fmla="*/ 150 w 163"/>
                <a:gd name="T23" fmla="*/ 27 h 106"/>
                <a:gd name="T24" fmla="*/ 141 w 163"/>
                <a:gd name="T25" fmla="*/ 19 h 106"/>
                <a:gd name="T26" fmla="*/ 130 w 163"/>
                <a:gd name="T27" fmla="*/ 11 h 106"/>
                <a:gd name="T28" fmla="*/ 116 w 163"/>
                <a:gd name="T29" fmla="*/ 6 h 106"/>
                <a:gd name="T30" fmla="*/ 100 w 163"/>
                <a:gd name="T31" fmla="*/ 2 h 106"/>
                <a:gd name="T32" fmla="*/ 85 w 163"/>
                <a:gd name="T33" fmla="*/ 0 h 106"/>
                <a:gd name="T34" fmla="*/ 67 w 163"/>
                <a:gd name="T35" fmla="*/ 0 h 106"/>
                <a:gd name="T36" fmla="*/ 52 w 163"/>
                <a:gd name="T37" fmla="*/ 2 h 106"/>
                <a:gd name="T38" fmla="*/ 38 w 163"/>
                <a:gd name="T39" fmla="*/ 7 h 106"/>
                <a:gd name="T40" fmla="*/ 27 w 163"/>
                <a:gd name="T41" fmla="*/ 12 h 106"/>
                <a:gd name="T42" fmla="*/ 16 w 163"/>
                <a:gd name="T43" fmla="*/ 20 h 106"/>
                <a:gd name="T44" fmla="*/ 8 w 163"/>
                <a:gd name="T45" fmla="*/ 29 h 106"/>
                <a:gd name="T46" fmla="*/ 2 w 163"/>
                <a:gd name="T47" fmla="*/ 38 h 106"/>
                <a:gd name="T48" fmla="*/ 0 w 163"/>
                <a:gd name="T49" fmla="*/ 50 h 106"/>
                <a:gd name="T50" fmla="*/ 2 w 163"/>
                <a:gd name="T51" fmla="*/ 60 h 106"/>
                <a:gd name="T52" fmla="*/ 7 w 163"/>
                <a:gd name="T53" fmla="*/ 71 h 106"/>
                <a:gd name="T54" fmla="*/ 13 w 163"/>
                <a:gd name="T55" fmla="*/ 80 h 106"/>
                <a:gd name="T56" fmla="*/ 24 w 163"/>
                <a:gd name="T57" fmla="*/ 87 h 106"/>
                <a:gd name="T58" fmla="*/ 35 w 163"/>
                <a:gd name="T59" fmla="*/ 95 h 106"/>
                <a:gd name="T60" fmla="*/ 49 w 163"/>
                <a:gd name="T61" fmla="*/ 100 h 106"/>
                <a:gd name="T62" fmla="*/ 63 w 163"/>
                <a:gd name="T63" fmla="*/ 104 h 106"/>
                <a:gd name="T64" fmla="*/ 80 w 163"/>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6"/>
                <a:gd name="T101" fmla="*/ 163 w 16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6">
                  <a:moveTo>
                    <a:pt x="80" y="106"/>
                  </a:moveTo>
                  <a:lnTo>
                    <a:pt x="97" y="106"/>
                  </a:lnTo>
                  <a:lnTo>
                    <a:pt x="111" y="103"/>
                  </a:lnTo>
                  <a:lnTo>
                    <a:pt x="125" y="99"/>
                  </a:lnTo>
                  <a:lnTo>
                    <a:pt x="138" y="93"/>
                  </a:lnTo>
                  <a:lnTo>
                    <a:pt x="147" y="86"/>
                  </a:lnTo>
                  <a:lnTo>
                    <a:pt x="155" y="77"/>
                  </a:lnTo>
                  <a:lnTo>
                    <a:pt x="161" y="68"/>
                  </a:lnTo>
                  <a:lnTo>
                    <a:pt x="163" y="58"/>
                  </a:lnTo>
                  <a:lnTo>
                    <a:pt x="163" y="47"/>
                  </a:lnTo>
                  <a:lnTo>
                    <a:pt x="158" y="37"/>
                  </a:lnTo>
                  <a:lnTo>
                    <a:pt x="150" y="27"/>
                  </a:lnTo>
                  <a:lnTo>
                    <a:pt x="141" y="19"/>
                  </a:lnTo>
                  <a:lnTo>
                    <a:pt x="130" y="11"/>
                  </a:lnTo>
                  <a:lnTo>
                    <a:pt x="116" y="6"/>
                  </a:lnTo>
                  <a:lnTo>
                    <a:pt x="100" y="2"/>
                  </a:lnTo>
                  <a:lnTo>
                    <a:pt x="85" y="0"/>
                  </a:lnTo>
                  <a:lnTo>
                    <a:pt x="67" y="0"/>
                  </a:lnTo>
                  <a:lnTo>
                    <a:pt x="52" y="2"/>
                  </a:lnTo>
                  <a:lnTo>
                    <a:pt x="38" y="7"/>
                  </a:lnTo>
                  <a:lnTo>
                    <a:pt x="27" y="12"/>
                  </a:lnTo>
                  <a:lnTo>
                    <a:pt x="16" y="20"/>
                  </a:lnTo>
                  <a:lnTo>
                    <a:pt x="8" y="29"/>
                  </a:lnTo>
                  <a:lnTo>
                    <a:pt x="2" y="38"/>
                  </a:lnTo>
                  <a:lnTo>
                    <a:pt x="0" y="50"/>
                  </a:lnTo>
                  <a:lnTo>
                    <a:pt x="2" y="60"/>
                  </a:lnTo>
                  <a:lnTo>
                    <a:pt x="7" y="71"/>
                  </a:lnTo>
                  <a:lnTo>
                    <a:pt x="13" y="80"/>
                  </a:lnTo>
                  <a:lnTo>
                    <a:pt x="24" y="87"/>
                  </a:lnTo>
                  <a:lnTo>
                    <a:pt x="35" y="95"/>
                  </a:lnTo>
                  <a:lnTo>
                    <a:pt x="49" y="100"/>
                  </a:lnTo>
                  <a:lnTo>
                    <a:pt x="63" y="104"/>
                  </a:lnTo>
                  <a:lnTo>
                    <a:pt x="80"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503"/>
            <p:cNvSpPr>
              <a:spLocks noChangeAspect="1"/>
            </p:cNvSpPr>
            <p:nvPr/>
          </p:nvSpPr>
          <p:spPr bwMode="auto">
            <a:xfrm>
              <a:off x="4860" y="2049"/>
              <a:ext cx="162" cy="106"/>
            </a:xfrm>
            <a:custGeom>
              <a:avLst/>
              <a:gdLst>
                <a:gd name="T0" fmla="*/ 77 w 162"/>
                <a:gd name="T1" fmla="*/ 106 h 106"/>
                <a:gd name="T2" fmla="*/ 94 w 162"/>
                <a:gd name="T3" fmla="*/ 106 h 106"/>
                <a:gd name="T4" fmla="*/ 109 w 162"/>
                <a:gd name="T5" fmla="*/ 103 h 106"/>
                <a:gd name="T6" fmla="*/ 123 w 162"/>
                <a:gd name="T7" fmla="*/ 99 h 106"/>
                <a:gd name="T8" fmla="*/ 136 w 162"/>
                <a:gd name="T9" fmla="*/ 93 h 106"/>
                <a:gd name="T10" fmla="*/ 147 w 162"/>
                <a:gd name="T11" fmla="*/ 86 h 106"/>
                <a:gd name="T12" fmla="*/ 155 w 162"/>
                <a:gd name="T13" fmla="*/ 77 h 106"/>
                <a:gd name="T14" fmla="*/ 161 w 162"/>
                <a:gd name="T15" fmla="*/ 67 h 106"/>
                <a:gd name="T16" fmla="*/ 162 w 162"/>
                <a:gd name="T17" fmla="*/ 57 h 106"/>
                <a:gd name="T18" fmla="*/ 162 w 162"/>
                <a:gd name="T19" fmla="*/ 46 h 106"/>
                <a:gd name="T20" fmla="*/ 158 w 162"/>
                <a:gd name="T21" fmla="*/ 36 h 106"/>
                <a:gd name="T22" fmla="*/ 151 w 162"/>
                <a:gd name="T23" fmla="*/ 27 h 106"/>
                <a:gd name="T24" fmla="*/ 142 w 162"/>
                <a:gd name="T25" fmla="*/ 18 h 106"/>
                <a:gd name="T26" fmla="*/ 131 w 162"/>
                <a:gd name="T27" fmla="*/ 11 h 106"/>
                <a:gd name="T28" fmla="*/ 117 w 162"/>
                <a:gd name="T29" fmla="*/ 6 h 106"/>
                <a:gd name="T30" fmla="*/ 103 w 162"/>
                <a:gd name="T31" fmla="*/ 2 h 106"/>
                <a:gd name="T32" fmla="*/ 86 w 162"/>
                <a:gd name="T33" fmla="*/ 0 h 106"/>
                <a:gd name="T34" fmla="*/ 69 w 162"/>
                <a:gd name="T35" fmla="*/ 0 h 106"/>
                <a:gd name="T36" fmla="*/ 53 w 162"/>
                <a:gd name="T37" fmla="*/ 2 h 106"/>
                <a:gd name="T38" fmla="*/ 39 w 162"/>
                <a:gd name="T39" fmla="*/ 6 h 106"/>
                <a:gd name="T40" fmla="*/ 27 w 162"/>
                <a:gd name="T41" fmla="*/ 13 h 106"/>
                <a:gd name="T42" fmla="*/ 16 w 162"/>
                <a:gd name="T43" fmla="*/ 19 h 106"/>
                <a:gd name="T44" fmla="*/ 8 w 162"/>
                <a:gd name="T45" fmla="*/ 28 h 106"/>
                <a:gd name="T46" fmla="*/ 2 w 162"/>
                <a:gd name="T47" fmla="*/ 37 h 106"/>
                <a:gd name="T48" fmla="*/ 0 w 162"/>
                <a:gd name="T49" fmla="*/ 48 h 106"/>
                <a:gd name="T50" fmla="*/ 2 w 162"/>
                <a:gd name="T51" fmla="*/ 59 h 106"/>
                <a:gd name="T52" fmla="*/ 5 w 162"/>
                <a:gd name="T53" fmla="*/ 70 h 106"/>
                <a:gd name="T54" fmla="*/ 13 w 162"/>
                <a:gd name="T55" fmla="*/ 79 h 106"/>
                <a:gd name="T56" fmla="*/ 22 w 162"/>
                <a:gd name="T57" fmla="*/ 88 h 106"/>
                <a:gd name="T58" fmla="*/ 33 w 162"/>
                <a:gd name="T59" fmla="*/ 94 h 106"/>
                <a:gd name="T60" fmla="*/ 45 w 162"/>
                <a:gd name="T61" fmla="*/ 99 h 106"/>
                <a:gd name="T62" fmla="*/ 61 w 162"/>
                <a:gd name="T63" fmla="*/ 103 h 106"/>
                <a:gd name="T64" fmla="*/ 77 w 162"/>
                <a:gd name="T65" fmla="*/ 106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77" y="106"/>
                  </a:moveTo>
                  <a:lnTo>
                    <a:pt x="94" y="106"/>
                  </a:lnTo>
                  <a:lnTo>
                    <a:pt x="109" y="103"/>
                  </a:lnTo>
                  <a:lnTo>
                    <a:pt x="123" y="99"/>
                  </a:lnTo>
                  <a:lnTo>
                    <a:pt x="136" y="93"/>
                  </a:lnTo>
                  <a:lnTo>
                    <a:pt x="147" y="86"/>
                  </a:lnTo>
                  <a:lnTo>
                    <a:pt x="155" y="77"/>
                  </a:lnTo>
                  <a:lnTo>
                    <a:pt x="161" y="67"/>
                  </a:lnTo>
                  <a:lnTo>
                    <a:pt x="162" y="57"/>
                  </a:lnTo>
                  <a:lnTo>
                    <a:pt x="162" y="46"/>
                  </a:lnTo>
                  <a:lnTo>
                    <a:pt x="158" y="36"/>
                  </a:lnTo>
                  <a:lnTo>
                    <a:pt x="151" y="27"/>
                  </a:lnTo>
                  <a:lnTo>
                    <a:pt x="142" y="18"/>
                  </a:lnTo>
                  <a:lnTo>
                    <a:pt x="131" y="11"/>
                  </a:lnTo>
                  <a:lnTo>
                    <a:pt x="117" y="6"/>
                  </a:lnTo>
                  <a:lnTo>
                    <a:pt x="103" y="2"/>
                  </a:lnTo>
                  <a:lnTo>
                    <a:pt x="86" y="0"/>
                  </a:lnTo>
                  <a:lnTo>
                    <a:pt x="69" y="0"/>
                  </a:lnTo>
                  <a:lnTo>
                    <a:pt x="53" y="2"/>
                  </a:lnTo>
                  <a:lnTo>
                    <a:pt x="39" y="6"/>
                  </a:lnTo>
                  <a:lnTo>
                    <a:pt x="27" y="13"/>
                  </a:lnTo>
                  <a:lnTo>
                    <a:pt x="16" y="19"/>
                  </a:lnTo>
                  <a:lnTo>
                    <a:pt x="8" y="28"/>
                  </a:lnTo>
                  <a:lnTo>
                    <a:pt x="2" y="37"/>
                  </a:lnTo>
                  <a:lnTo>
                    <a:pt x="0" y="48"/>
                  </a:lnTo>
                  <a:lnTo>
                    <a:pt x="2" y="59"/>
                  </a:lnTo>
                  <a:lnTo>
                    <a:pt x="5" y="70"/>
                  </a:lnTo>
                  <a:lnTo>
                    <a:pt x="13" y="79"/>
                  </a:lnTo>
                  <a:lnTo>
                    <a:pt x="22" y="88"/>
                  </a:lnTo>
                  <a:lnTo>
                    <a:pt x="33" y="94"/>
                  </a:lnTo>
                  <a:lnTo>
                    <a:pt x="45" y="99"/>
                  </a:lnTo>
                  <a:lnTo>
                    <a:pt x="61" y="103"/>
                  </a:lnTo>
                  <a:lnTo>
                    <a:pt x="77" y="10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504"/>
            <p:cNvSpPr>
              <a:spLocks noChangeAspect="1"/>
            </p:cNvSpPr>
            <p:nvPr/>
          </p:nvSpPr>
          <p:spPr bwMode="auto">
            <a:xfrm>
              <a:off x="5080" y="2059"/>
              <a:ext cx="161" cy="105"/>
            </a:xfrm>
            <a:custGeom>
              <a:avLst/>
              <a:gdLst>
                <a:gd name="T0" fmla="*/ 73 w 161"/>
                <a:gd name="T1" fmla="*/ 105 h 105"/>
                <a:gd name="T2" fmla="*/ 91 w 161"/>
                <a:gd name="T3" fmla="*/ 105 h 105"/>
                <a:gd name="T4" fmla="*/ 106 w 161"/>
                <a:gd name="T5" fmla="*/ 104 h 105"/>
                <a:gd name="T6" fmla="*/ 120 w 161"/>
                <a:gd name="T7" fmla="*/ 98 h 105"/>
                <a:gd name="T8" fmla="*/ 134 w 161"/>
                <a:gd name="T9" fmla="*/ 93 h 105"/>
                <a:gd name="T10" fmla="*/ 144 w 161"/>
                <a:gd name="T11" fmla="*/ 85 h 105"/>
                <a:gd name="T12" fmla="*/ 153 w 161"/>
                <a:gd name="T13" fmla="*/ 76 h 105"/>
                <a:gd name="T14" fmla="*/ 158 w 161"/>
                <a:gd name="T15" fmla="*/ 67 h 105"/>
                <a:gd name="T16" fmla="*/ 161 w 161"/>
                <a:gd name="T17" fmla="*/ 57 h 105"/>
                <a:gd name="T18" fmla="*/ 161 w 161"/>
                <a:gd name="T19" fmla="*/ 47 h 105"/>
                <a:gd name="T20" fmla="*/ 158 w 161"/>
                <a:gd name="T21" fmla="*/ 36 h 105"/>
                <a:gd name="T22" fmla="*/ 151 w 161"/>
                <a:gd name="T23" fmla="*/ 27 h 105"/>
                <a:gd name="T24" fmla="*/ 144 w 161"/>
                <a:gd name="T25" fmla="*/ 18 h 105"/>
                <a:gd name="T26" fmla="*/ 133 w 161"/>
                <a:gd name="T27" fmla="*/ 12 h 105"/>
                <a:gd name="T28" fmla="*/ 119 w 161"/>
                <a:gd name="T29" fmla="*/ 7 h 105"/>
                <a:gd name="T30" fmla="*/ 105 w 161"/>
                <a:gd name="T31" fmla="*/ 3 h 105"/>
                <a:gd name="T32" fmla="*/ 89 w 161"/>
                <a:gd name="T33" fmla="*/ 0 h 105"/>
                <a:gd name="T34" fmla="*/ 72 w 161"/>
                <a:gd name="T35" fmla="*/ 0 h 105"/>
                <a:gd name="T36" fmla="*/ 55 w 161"/>
                <a:gd name="T37" fmla="*/ 3 h 105"/>
                <a:gd name="T38" fmla="*/ 41 w 161"/>
                <a:gd name="T39" fmla="*/ 7 h 105"/>
                <a:gd name="T40" fmla="*/ 28 w 161"/>
                <a:gd name="T41" fmla="*/ 12 h 105"/>
                <a:gd name="T42" fmla="*/ 17 w 161"/>
                <a:gd name="T43" fmla="*/ 19 h 105"/>
                <a:gd name="T44" fmla="*/ 8 w 161"/>
                <a:gd name="T45" fmla="*/ 29 h 105"/>
                <a:gd name="T46" fmla="*/ 3 w 161"/>
                <a:gd name="T47" fmla="*/ 38 h 105"/>
                <a:gd name="T48" fmla="*/ 0 w 161"/>
                <a:gd name="T49" fmla="*/ 48 h 105"/>
                <a:gd name="T50" fmla="*/ 0 w 161"/>
                <a:gd name="T51" fmla="*/ 60 h 105"/>
                <a:gd name="T52" fmla="*/ 5 w 161"/>
                <a:gd name="T53" fmla="*/ 70 h 105"/>
                <a:gd name="T54" fmla="*/ 11 w 161"/>
                <a:gd name="T55" fmla="*/ 79 h 105"/>
                <a:gd name="T56" fmla="*/ 20 w 161"/>
                <a:gd name="T57" fmla="*/ 88 h 105"/>
                <a:gd name="T58" fmla="*/ 31 w 161"/>
                <a:gd name="T59" fmla="*/ 94 h 105"/>
                <a:gd name="T60" fmla="*/ 44 w 161"/>
                <a:gd name="T61" fmla="*/ 100 h 105"/>
                <a:gd name="T62" fmla="*/ 58 w 161"/>
                <a:gd name="T63" fmla="*/ 104 h 105"/>
                <a:gd name="T64" fmla="*/ 73 w 161"/>
                <a:gd name="T65" fmla="*/ 105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05"/>
                <a:gd name="T101" fmla="*/ 161 w 16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05">
                  <a:moveTo>
                    <a:pt x="73" y="105"/>
                  </a:moveTo>
                  <a:lnTo>
                    <a:pt x="91" y="105"/>
                  </a:lnTo>
                  <a:lnTo>
                    <a:pt x="106" y="104"/>
                  </a:lnTo>
                  <a:lnTo>
                    <a:pt x="120" y="98"/>
                  </a:lnTo>
                  <a:lnTo>
                    <a:pt x="134" y="93"/>
                  </a:lnTo>
                  <a:lnTo>
                    <a:pt x="144" y="85"/>
                  </a:lnTo>
                  <a:lnTo>
                    <a:pt x="153" y="76"/>
                  </a:lnTo>
                  <a:lnTo>
                    <a:pt x="158" y="67"/>
                  </a:lnTo>
                  <a:lnTo>
                    <a:pt x="161" y="57"/>
                  </a:lnTo>
                  <a:lnTo>
                    <a:pt x="161" y="47"/>
                  </a:lnTo>
                  <a:lnTo>
                    <a:pt x="158" y="36"/>
                  </a:lnTo>
                  <a:lnTo>
                    <a:pt x="151" y="27"/>
                  </a:lnTo>
                  <a:lnTo>
                    <a:pt x="144" y="18"/>
                  </a:lnTo>
                  <a:lnTo>
                    <a:pt x="133" y="12"/>
                  </a:lnTo>
                  <a:lnTo>
                    <a:pt x="119" y="7"/>
                  </a:lnTo>
                  <a:lnTo>
                    <a:pt x="105" y="3"/>
                  </a:lnTo>
                  <a:lnTo>
                    <a:pt x="89" y="0"/>
                  </a:lnTo>
                  <a:lnTo>
                    <a:pt x="72" y="0"/>
                  </a:lnTo>
                  <a:lnTo>
                    <a:pt x="55" y="3"/>
                  </a:lnTo>
                  <a:lnTo>
                    <a:pt x="41" y="7"/>
                  </a:lnTo>
                  <a:lnTo>
                    <a:pt x="28" y="12"/>
                  </a:lnTo>
                  <a:lnTo>
                    <a:pt x="17" y="19"/>
                  </a:lnTo>
                  <a:lnTo>
                    <a:pt x="8" y="29"/>
                  </a:lnTo>
                  <a:lnTo>
                    <a:pt x="3" y="38"/>
                  </a:lnTo>
                  <a:lnTo>
                    <a:pt x="0" y="48"/>
                  </a:lnTo>
                  <a:lnTo>
                    <a:pt x="0" y="60"/>
                  </a:lnTo>
                  <a:lnTo>
                    <a:pt x="5" y="70"/>
                  </a:lnTo>
                  <a:lnTo>
                    <a:pt x="11" y="79"/>
                  </a:lnTo>
                  <a:lnTo>
                    <a:pt x="20" y="88"/>
                  </a:lnTo>
                  <a:lnTo>
                    <a:pt x="31" y="94"/>
                  </a:lnTo>
                  <a:lnTo>
                    <a:pt x="44" y="100"/>
                  </a:lnTo>
                  <a:lnTo>
                    <a:pt x="58" y="104"/>
                  </a:lnTo>
                  <a:lnTo>
                    <a:pt x="73" y="10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505"/>
            <p:cNvSpPr>
              <a:spLocks noChangeAspect="1"/>
            </p:cNvSpPr>
            <p:nvPr/>
          </p:nvSpPr>
          <p:spPr bwMode="auto">
            <a:xfrm>
              <a:off x="4957" y="2183"/>
              <a:ext cx="157" cy="107"/>
            </a:xfrm>
            <a:custGeom>
              <a:avLst/>
              <a:gdLst>
                <a:gd name="T0" fmla="*/ 72 w 157"/>
                <a:gd name="T1" fmla="*/ 107 h 107"/>
                <a:gd name="T2" fmla="*/ 89 w 157"/>
                <a:gd name="T3" fmla="*/ 107 h 107"/>
                <a:gd name="T4" fmla="*/ 104 w 157"/>
                <a:gd name="T5" fmla="*/ 105 h 107"/>
                <a:gd name="T6" fmla="*/ 118 w 157"/>
                <a:gd name="T7" fmla="*/ 100 h 107"/>
                <a:gd name="T8" fmla="*/ 131 w 157"/>
                <a:gd name="T9" fmla="*/ 95 h 107"/>
                <a:gd name="T10" fmla="*/ 140 w 157"/>
                <a:gd name="T11" fmla="*/ 87 h 107"/>
                <a:gd name="T12" fmla="*/ 150 w 157"/>
                <a:gd name="T13" fmla="*/ 78 h 107"/>
                <a:gd name="T14" fmla="*/ 154 w 157"/>
                <a:gd name="T15" fmla="*/ 69 h 107"/>
                <a:gd name="T16" fmla="*/ 157 w 157"/>
                <a:gd name="T17" fmla="*/ 57 h 107"/>
                <a:gd name="T18" fmla="*/ 157 w 157"/>
                <a:gd name="T19" fmla="*/ 47 h 107"/>
                <a:gd name="T20" fmla="*/ 154 w 157"/>
                <a:gd name="T21" fmla="*/ 36 h 107"/>
                <a:gd name="T22" fmla="*/ 148 w 157"/>
                <a:gd name="T23" fmla="*/ 27 h 107"/>
                <a:gd name="T24" fmla="*/ 139 w 157"/>
                <a:gd name="T25" fmla="*/ 18 h 107"/>
                <a:gd name="T26" fmla="*/ 128 w 157"/>
                <a:gd name="T27" fmla="*/ 12 h 107"/>
                <a:gd name="T28" fmla="*/ 114 w 157"/>
                <a:gd name="T29" fmla="*/ 7 h 107"/>
                <a:gd name="T30" fmla="*/ 100 w 157"/>
                <a:gd name="T31" fmla="*/ 3 h 107"/>
                <a:gd name="T32" fmla="*/ 83 w 157"/>
                <a:gd name="T33" fmla="*/ 0 h 107"/>
                <a:gd name="T34" fmla="*/ 67 w 157"/>
                <a:gd name="T35" fmla="*/ 0 h 107"/>
                <a:gd name="T36" fmla="*/ 51 w 157"/>
                <a:gd name="T37" fmla="*/ 3 h 107"/>
                <a:gd name="T38" fmla="*/ 39 w 157"/>
                <a:gd name="T39" fmla="*/ 7 h 107"/>
                <a:gd name="T40" fmla="*/ 26 w 157"/>
                <a:gd name="T41" fmla="*/ 13 h 107"/>
                <a:gd name="T42" fmla="*/ 15 w 157"/>
                <a:gd name="T43" fmla="*/ 21 h 107"/>
                <a:gd name="T44" fmla="*/ 8 w 157"/>
                <a:gd name="T45" fmla="*/ 29 h 107"/>
                <a:gd name="T46" fmla="*/ 1 w 157"/>
                <a:gd name="T47" fmla="*/ 38 h 107"/>
                <a:gd name="T48" fmla="*/ 0 w 157"/>
                <a:gd name="T49" fmla="*/ 48 h 107"/>
                <a:gd name="T50" fmla="*/ 0 w 157"/>
                <a:gd name="T51" fmla="*/ 60 h 107"/>
                <a:gd name="T52" fmla="*/ 4 w 157"/>
                <a:gd name="T53" fmla="*/ 70 h 107"/>
                <a:gd name="T54" fmla="*/ 11 w 157"/>
                <a:gd name="T55" fmla="*/ 79 h 107"/>
                <a:gd name="T56" fmla="*/ 19 w 157"/>
                <a:gd name="T57" fmla="*/ 88 h 107"/>
                <a:gd name="T58" fmla="*/ 29 w 157"/>
                <a:gd name="T59" fmla="*/ 95 h 107"/>
                <a:gd name="T60" fmla="*/ 42 w 157"/>
                <a:gd name="T61" fmla="*/ 101 h 107"/>
                <a:gd name="T62" fmla="*/ 56 w 157"/>
                <a:gd name="T63" fmla="*/ 105 h 107"/>
                <a:gd name="T64" fmla="*/ 72 w 157"/>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07"/>
                <a:gd name="T101" fmla="*/ 157 w 15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07">
                  <a:moveTo>
                    <a:pt x="72" y="107"/>
                  </a:moveTo>
                  <a:lnTo>
                    <a:pt x="89" y="107"/>
                  </a:lnTo>
                  <a:lnTo>
                    <a:pt x="104" y="105"/>
                  </a:lnTo>
                  <a:lnTo>
                    <a:pt x="118" y="100"/>
                  </a:lnTo>
                  <a:lnTo>
                    <a:pt x="131" y="95"/>
                  </a:lnTo>
                  <a:lnTo>
                    <a:pt x="140" y="87"/>
                  </a:lnTo>
                  <a:lnTo>
                    <a:pt x="150" y="78"/>
                  </a:lnTo>
                  <a:lnTo>
                    <a:pt x="154" y="69"/>
                  </a:lnTo>
                  <a:lnTo>
                    <a:pt x="157" y="57"/>
                  </a:lnTo>
                  <a:lnTo>
                    <a:pt x="157" y="47"/>
                  </a:lnTo>
                  <a:lnTo>
                    <a:pt x="154" y="36"/>
                  </a:lnTo>
                  <a:lnTo>
                    <a:pt x="148" y="27"/>
                  </a:lnTo>
                  <a:lnTo>
                    <a:pt x="139" y="18"/>
                  </a:lnTo>
                  <a:lnTo>
                    <a:pt x="128" y="12"/>
                  </a:lnTo>
                  <a:lnTo>
                    <a:pt x="114" y="7"/>
                  </a:lnTo>
                  <a:lnTo>
                    <a:pt x="100" y="3"/>
                  </a:lnTo>
                  <a:lnTo>
                    <a:pt x="83" y="0"/>
                  </a:lnTo>
                  <a:lnTo>
                    <a:pt x="67" y="0"/>
                  </a:lnTo>
                  <a:lnTo>
                    <a:pt x="51" y="3"/>
                  </a:lnTo>
                  <a:lnTo>
                    <a:pt x="39" y="7"/>
                  </a:lnTo>
                  <a:lnTo>
                    <a:pt x="26" y="13"/>
                  </a:lnTo>
                  <a:lnTo>
                    <a:pt x="15" y="21"/>
                  </a:lnTo>
                  <a:lnTo>
                    <a:pt x="8" y="29"/>
                  </a:lnTo>
                  <a:lnTo>
                    <a:pt x="1" y="38"/>
                  </a:lnTo>
                  <a:lnTo>
                    <a:pt x="0" y="48"/>
                  </a:lnTo>
                  <a:lnTo>
                    <a:pt x="0" y="60"/>
                  </a:lnTo>
                  <a:lnTo>
                    <a:pt x="4" y="70"/>
                  </a:lnTo>
                  <a:lnTo>
                    <a:pt x="11" y="79"/>
                  </a:lnTo>
                  <a:lnTo>
                    <a:pt x="19" y="88"/>
                  </a:lnTo>
                  <a:lnTo>
                    <a:pt x="29" y="95"/>
                  </a:lnTo>
                  <a:lnTo>
                    <a:pt x="42" y="101"/>
                  </a:lnTo>
                  <a:lnTo>
                    <a:pt x="56" y="105"/>
                  </a:lnTo>
                  <a:lnTo>
                    <a:pt x="72"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Freeform 506"/>
            <p:cNvSpPr>
              <a:spLocks noChangeAspect="1"/>
            </p:cNvSpPr>
            <p:nvPr/>
          </p:nvSpPr>
          <p:spPr bwMode="auto">
            <a:xfrm>
              <a:off x="4738" y="2173"/>
              <a:ext cx="158" cy="107"/>
            </a:xfrm>
            <a:custGeom>
              <a:avLst/>
              <a:gdLst>
                <a:gd name="T0" fmla="*/ 77 w 158"/>
                <a:gd name="T1" fmla="*/ 107 h 107"/>
                <a:gd name="T2" fmla="*/ 92 w 158"/>
                <a:gd name="T3" fmla="*/ 107 h 107"/>
                <a:gd name="T4" fmla="*/ 108 w 158"/>
                <a:gd name="T5" fmla="*/ 105 h 107"/>
                <a:gd name="T6" fmla="*/ 121 w 158"/>
                <a:gd name="T7" fmla="*/ 99 h 107"/>
                <a:gd name="T8" fmla="*/ 133 w 158"/>
                <a:gd name="T9" fmla="*/ 93 h 107"/>
                <a:gd name="T10" fmla="*/ 142 w 158"/>
                <a:gd name="T11" fmla="*/ 86 h 107"/>
                <a:gd name="T12" fmla="*/ 150 w 158"/>
                <a:gd name="T13" fmla="*/ 77 h 107"/>
                <a:gd name="T14" fmla="*/ 156 w 158"/>
                <a:gd name="T15" fmla="*/ 67 h 107"/>
                <a:gd name="T16" fmla="*/ 158 w 158"/>
                <a:gd name="T17" fmla="*/ 57 h 107"/>
                <a:gd name="T18" fmla="*/ 158 w 158"/>
                <a:gd name="T19" fmla="*/ 46 h 107"/>
                <a:gd name="T20" fmla="*/ 155 w 158"/>
                <a:gd name="T21" fmla="*/ 36 h 107"/>
                <a:gd name="T22" fmla="*/ 149 w 158"/>
                <a:gd name="T23" fmla="*/ 27 h 107"/>
                <a:gd name="T24" fmla="*/ 139 w 158"/>
                <a:gd name="T25" fmla="*/ 18 h 107"/>
                <a:gd name="T26" fmla="*/ 128 w 158"/>
                <a:gd name="T27" fmla="*/ 11 h 107"/>
                <a:gd name="T28" fmla="*/ 114 w 158"/>
                <a:gd name="T29" fmla="*/ 6 h 107"/>
                <a:gd name="T30" fmla="*/ 100 w 158"/>
                <a:gd name="T31" fmla="*/ 2 h 107"/>
                <a:gd name="T32" fmla="*/ 83 w 158"/>
                <a:gd name="T33" fmla="*/ 0 h 107"/>
                <a:gd name="T34" fmla="*/ 67 w 158"/>
                <a:gd name="T35" fmla="*/ 0 h 107"/>
                <a:gd name="T36" fmla="*/ 52 w 158"/>
                <a:gd name="T37" fmla="*/ 1 h 107"/>
                <a:gd name="T38" fmla="*/ 38 w 158"/>
                <a:gd name="T39" fmla="*/ 6 h 107"/>
                <a:gd name="T40" fmla="*/ 25 w 158"/>
                <a:gd name="T41" fmla="*/ 11 h 107"/>
                <a:gd name="T42" fmla="*/ 16 w 158"/>
                <a:gd name="T43" fmla="*/ 19 h 107"/>
                <a:gd name="T44" fmla="*/ 8 w 158"/>
                <a:gd name="T45" fmla="*/ 28 h 107"/>
                <a:gd name="T46" fmla="*/ 2 w 158"/>
                <a:gd name="T47" fmla="*/ 37 h 107"/>
                <a:gd name="T48" fmla="*/ 0 w 158"/>
                <a:gd name="T49" fmla="*/ 48 h 107"/>
                <a:gd name="T50" fmla="*/ 2 w 158"/>
                <a:gd name="T51" fmla="*/ 59 h 107"/>
                <a:gd name="T52" fmla="*/ 7 w 158"/>
                <a:gd name="T53" fmla="*/ 70 h 107"/>
                <a:gd name="T54" fmla="*/ 13 w 158"/>
                <a:gd name="T55" fmla="*/ 79 h 107"/>
                <a:gd name="T56" fmla="*/ 22 w 158"/>
                <a:gd name="T57" fmla="*/ 88 h 107"/>
                <a:gd name="T58" fmla="*/ 35 w 158"/>
                <a:gd name="T59" fmla="*/ 94 h 107"/>
                <a:gd name="T60" fmla="*/ 47 w 158"/>
                <a:gd name="T61" fmla="*/ 101 h 107"/>
                <a:gd name="T62" fmla="*/ 61 w 158"/>
                <a:gd name="T63" fmla="*/ 105 h 107"/>
                <a:gd name="T64" fmla="*/ 77 w 158"/>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07"/>
                <a:gd name="T101" fmla="*/ 158 w 15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07">
                  <a:moveTo>
                    <a:pt x="77" y="107"/>
                  </a:moveTo>
                  <a:lnTo>
                    <a:pt x="92" y="107"/>
                  </a:lnTo>
                  <a:lnTo>
                    <a:pt x="108" y="105"/>
                  </a:lnTo>
                  <a:lnTo>
                    <a:pt x="121" y="99"/>
                  </a:lnTo>
                  <a:lnTo>
                    <a:pt x="133" y="93"/>
                  </a:lnTo>
                  <a:lnTo>
                    <a:pt x="142" y="86"/>
                  </a:lnTo>
                  <a:lnTo>
                    <a:pt x="150" y="77"/>
                  </a:lnTo>
                  <a:lnTo>
                    <a:pt x="156" y="67"/>
                  </a:lnTo>
                  <a:lnTo>
                    <a:pt x="158" y="57"/>
                  </a:lnTo>
                  <a:lnTo>
                    <a:pt x="158" y="46"/>
                  </a:lnTo>
                  <a:lnTo>
                    <a:pt x="155" y="36"/>
                  </a:lnTo>
                  <a:lnTo>
                    <a:pt x="149" y="27"/>
                  </a:lnTo>
                  <a:lnTo>
                    <a:pt x="139" y="18"/>
                  </a:lnTo>
                  <a:lnTo>
                    <a:pt x="128" y="11"/>
                  </a:lnTo>
                  <a:lnTo>
                    <a:pt x="114" y="6"/>
                  </a:lnTo>
                  <a:lnTo>
                    <a:pt x="100" y="2"/>
                  </a:lnTo>
                  <a:lnTo>
                    <a:pt x="83" y="0"/>
                  </a:lnTo>
                  <a:lnTo>
                    <a:pt x="67" y="0"/>
                  </a:lnTo>
                  <a:lnTo>
                    <a:pt x="52" y="1"/>
                  </a:lnTo>
                  <a:lnTo>
                    <a:pt x="38" y="6"/>
                  </a:lnTo>
                  <a:lnTo>
                    <a:pt x="25" y="11"/>
                  </a:lnTo>
                  <a:lnTo>
                    <a:pt x="16" y="19"/>
                  </a:lnTo>
                  <a:lnTo>
                    <a:pt x="8" y="28"/>
                  </a:lnTo>
                  <a:lnTo>
                    <a:pt x="2" y="37"/>
                  </a:lnTo>
                  <a:lnTo>
                    <a:pt x="0" y="48"/>
                  </a:lnTo>
                  <a:lnTo>
                    <a:pt x="2" y="59"/>
                  </a:lnTo>
                  <a:lnTo>
                    <a:pt x="7" y="70"/>
                  </a:lnTo>
                  <a:lnTo>
                    <a:pt x="13" y="79"/>
                  </a:lnTo>
                  <a:lnTo>
                    <a:pt x="22" y="88"/>
                  </a:lnTo>
                  <a:lnTo>
                    <a:pt x="35" y="94"/>
                  </a:lnTo>
                  <a:lnTo>
                    <a:pt x="47" y="101"/>
                  </a:lnTo>
                  <a:lnTo>
                    <a:pt x="61" y="105"/>
                  </a:lnTo>
                  <a:lnTo>
                    <a:pt x="77" y="10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507"/>
            <p:cNvSpPr>
              <a:spLocks noChangeAspect="1"/>
            </p:cNvSpPr>
            <p:nvPr/>
          </p:nvSpPr>
          <p:spPr bwMode="auto">
            <a:xfrm>
              <a:off x="4726" y="2263"/>
              <a:ext cx="168" cy="286"/>
            </a:xfrm>
            <a:custGeom>
              <a:avLst/>
              <a:gdLst>
                <a:gd name="T0" fmla="*/ 6 w 168"/>
                <a:gd name="T1" fmla="*/ 0 h 286"/>
                <a:gd name="T2" fmla="*/ 6 w 168"/>
                <a:gd name="T3" fmla="*/ 2 h 286"/>
                <a:gd name="T4" fmla="*/ 9 w 168"/>
                <a:gd name="T5" fmla="*/ 7 h 286"/>
                <a:gd name="T6" fmla="*/ 14 w 168"/>
                <a:gd name="T7" fmla="*/ 13 h 286"/>
                <a:gd name="T8" fmla="*/ 20 w 168"/>
                <a:gd name="T9" fmla="*/ 21 h 286"/>
                <a:gd name="T10" fmla="*/ 31 w 168"/>
                <a:gd name="T11" fmla="*/ 29 h 286"/>
                <a:gd name="T12" fmla="*/ 45 w 168"/>
                <a:gd name="T13" fmla="*/ 37 h 286"/>
                <a:gd name="T14" fmla="*/ 64 w 168"/>
                <a:gd name="T15" fmla="*/ 43 h 286"/>
                <a:gd name="T16" fmla="*/ 87 w 168"/>
                <a:gd name="T17" fmla="*/ 48 h 286"/>
                <a:gd name="T18" fmla="*/ 89 w 168"/>
                <a:gd name="T19" fmla="*/ 48 h 286"/>
                <a:gd name="T20" fmla="*/ 95 w 168"/>
                <a:gd name="T21" fmla="*/ 48 h 286"/>
                <a:gd name="T22" fmla="*/ 104 w 168"/>
                <a:gd name="T23" fmla="*/ 48 h 286"/>
                <a:gd name="T24" fmla="*/ 115 w 168"/>
                <a:gd name="T25" fmla="*/ 47 h 286"/>
                <a:gd name="T26" fmla="*/ 128 w 168"/>
                <a:gd name="T27" fmla="*/ 43 h 286"/>
                <a:gd name="T28" fmla="*/ 142 w 168"/>
                <a:gd name="T29" fmla="*/ 39 h 286"/>
                <a:gd name="T30" fmla="*/ 154 w 168"/>
                <a:gd name="T31" fmla="*/ 31 h 286"/>
                <a:gd name="T32" fmla="*/ 168 w 168"/>
                <a:gd name="T33" fmla="*/ 22 h 286"/>
                <a:gd name="T34" fmla="*/ 150 w 168"/>
                <a:gd name="T35" fmla="*/ 252 h 286"/>
                <a:gd name="T36" fmla="*/ 145 w 168"/>
                <a:gd name="T37" fmla="*/ 256 h 286"/>
                <a:gd name="T38" fmla="*/ 134 w 168"/>
                <a:gd name="T39" fmla="*/ 264 h 286"/>
                <a:gd name="T40" fmla="*/ 118 w 168"/>
                <a:gd name="T41" fmla="*/ 273 h 286"/>
                <a:gd name="T42" fmla="*/ 98 w 168"/>
                <a:gd name="T43" fmla="*/ 281 h 286"/>
                <a:gd name="T44" fmla="*/ 75 w 168"/>
                <a:gd name="T45" fmla="*/ 286 h 286"/>
                <a:gd name="T46" fmla="*/ 48 w 168"/>
                <a:gd name="T47" fmla="*/ 283 h 286"/>
                <a:gd name="T48" fmla="*/ 23 w 168"/>
                <a:gd name="T49" fmla="*/ 271 h 286"/>
                <a:gd name="T50" fmla="*/ 0 w 168"/>
                <a:gd name="T51" fmla="*/ 245 h 286"/>
                <a:gd name="T52" fmla="*/ 6 w 168"/>
                <a:gd name="T53" fmla="*/ 0 h 2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86"/>
                <a:gd name="T83" fmla="*/ 168 w 168"/>
                <a:gd name="T84" fmla="*/ 286 h 2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86">
                  <a:moveTo>
                    <a:pt x="6" y="0"/>
                  </a:moveTo>
                  <a:lnTo>
                    <a:pt x="6" y="2"/>
                  </a:lnTo>
                  <a:lnTo>
                    <a:pt x="9" y="7"/>
                  </a:lnTo>
                  <a:lnTo>
                    <a:pt x="14" y="13"/>
                  </a:lnTo>
                  <a:lnTo>
                    <a:pt x="20" y="21"/>
                  </a:lnTo>
                  <a:lnTo>
                    <a:pt x="31" y="29"/>
                  </a:lnTo>
                  <a:lnTo>
                    <a:pt x="45" y="37"/>
                  </a:lnTo>
                  <a:lnTo>
                    <a:pt x="64" y="43"/>
                  </a:lnTo>
                  <a:lnTo>
                    <a:pt x="87" y="48"/>
                  </a:lnTo>
                  <a:lnTo>
                    <a:pt x="89" y="48"/>
                  </a:lnTo>
                  <a:lnTo>
                    <a:pt x="95" y="48"/>
                  </a:lnTo>
                  <a:lnTo>
                    <a:pt x="104" y="48"/>
                  </a:lnTo>
                  <a:lnTo>
                    <a:pt x="115" y="47"/>
                  </a:lnTo>
                  <a:lnTo>
                    <a:pt x="128" y="43"/>
                  </a:lnTo>
                  <a:lnTo>
                    <a:pt x="142" y="39"/>
                  </a:lnTo>
                  <a:lnTo>
                    <a:pt x="154" y="31"/>
                  </a:lnTo>
                  <a:lnTo>
                    <a:pt x="168" y="22"/>
                  </a:lnTo>
                  <a:lnTo>
                    <a:pt x="150" y="252"/>
                  </a:lnTo>
                  <a:lnTo>
                    <a:pt x="145" y="256"/>
                  </a:lnTo>
                  <a:lnTo>
                    <a:pt x="134" y="264"/>
                  </a:lnTo>
                  <a:lnTo>
                    <a:pt x="118" y="273"/>
                  </a:lnTo>
                  <a:lnTo>
                    <a:pt x="98" y="281"/>
                  </a:lnTo>
                  <a:lnTo>
                    <a:pt x="75" y="286"/>
                  </a:lnTo>
                  <a:lnTo>
                    <a:pt x="48" y="283"/>
                  </a:lnTo>
                  <a:lnTo>
                    <a:pt x="23" y="271"/>
                  </a:lnTo>
                  <a:lnTo>
                    <a:pt x="0" y="245"/>
                  </a:lnTo>
                  <a:lnTo>
                    <a:pt x="6" y="0"/>
                  </a:lnTo>
                  <a:close/>
                </a:path>
              </a:pathLst>
            </a:custGeom>
            <a:solidFill>
              <a:srgbClr val="BC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508"/>
            <p:cNvSpPr>
              <a:spLocks noChangeAspect="1"/>
            </p:cNvSpPr>
            <p:nvPr/>
          </p:nvSpPr>
          <p:spPr bwMode="auto">
            <a:xfrm>
              <a:off x="4807" y="2421"/>
              <a:ext cx="12" cy="14"/>
            </a:xfrm>
            <a:custGeom>
              <a:avLst/>
              <a:gdLst>
                <a:gd name="T0" fmla="*/ 6 w 12"/>
                <a:gd name="T1" fmla="*/ 0 h 14"/>
                <a:gd name="T2" fmla="*/ 0 w 12"/>
                <a:gd name="T3" fmla="*/ 10 h 14"/>
                <a:gd name="T4" fmla="*/ 12 w 12"/>
                <a:gd name="T5" fmla="*/ 14 h 14"/>
                <a:gd name="T6" fmla="*/ 6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6" y="0"/>
                  </a:moveTo>
                  <a:lnTo>
                    <a:pt x="0" y="10"/>
                  </a:lnTo>
                  <a:lnTo>
                    <a:pt x="12" y="14"/>
                  </a:lnTo>
                  <a:lnTo>
                    <a:pt x="6"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509"/>
            <p:cNvSpPr>
              <a:spLocks noChangeAspect="1"/>
            </p:cNvSpPr>
            <p:nvPr/>
          </p:nvSpPr>
          <p:spPr bwMode="auto">
            <a:xfrm>
              <a:off x="4726" y="2263"/>
              <a:ext cx="65" cy="295"/>
            </a:xfrm>
            <a:custGeom>
              <a:avLst/>
              <a:gdLst>
                <a:gd name="T0" fmla="*/ 6 w 65"/>
                <a:gd name="T1" fmla="*/ 0 h 295"/>
                <a:gd name="T2" fmla="*/ 0 w 65"/>
                <a:gd name="T3" fmla="*/ 295 h 295"/>
                <a:gd name="T4" fmla="*/ 0 w 65"/>
                <a:gd name="T5" fmla="*/ 295 h 295"/>
                <a:gd name="T6" fmla="*/ 3 w 65"/>
                <a:gd name="T7" fmla="*/ 295 h 295"/>
                <a:gd name="T8" fmla="*/ 6 w 65"/>
                <a:gd name="T9" fmla="*/ 295 h 295"/>
                <a:gd name="T10" fmla="*/ 12 w 65"/>
                <a:gd name="T11" fmla="*/ 295 h 295"/>
                <a:gd name="T12" fmla="*/ 20 w 65"/>
                <a:gd name="T13" fmla="*/ 294 h 295"/>
                <a:gd name="T14" fmla="*/ 30 w 65"/>
                <a:gd name="T15" fmla="*/ 291 h 295"/>
                <a:gd name="T16" fmla="*/ 42 w 65"/>
                <a:gd name="T17" fmla="*/ 287 h 295"/>
                <a:gd name="T18" fmla="*/ 58 w 65"/>
                <a:gd name="T19" fmla="*/ 281 h 295"/>
                <a:gd name="T20" fmla="*/ 65 w 65"/>
                <a:gd name="T21" fmla="*/ 44 h 295"/>
                <a:gd name="T22" fmla="*/ 64 w 65"/>
                <a:gd name="T23" fmla="*/ 44 h 295"/>
                <a:gd name="T24" fmla="*/ 59 w 65"/>
                <a:gd name="T25" fmla="*/ 43 h 295"/>
                <a:gd name="T26" fmla="*/ 51 w 65"/>
                <a:gd name="T27" fmla="*/ 42 h 295"/>
                <a:gd name="T28" fmla="*/ 44 w 65"/>
                <a:gd name="T29" fmla="*/ 39 h 295"/>
                <a:gd name="T30" fmla="*/ 33 w 65"/>
                <a:gd name="T31" fmla="*/ 34 h 295"/>
                <a:gd name="T32" fmla="*/ 23 w 65"/>
                <a:gd name="T33" fmla="*/ 26 h 295"/>
                <a:gd name="T34" fmla="*/ 14 w 65"/>
                <a:gd name="T35" fmla="*/ 15 h 295"/>
                <a:gd name="T36" fmla="*/ 6 w 6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95"/>
                <a:gd name="T59" fmla="*/ 65 w 6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95">
                  <a:moveTo>
                    <a:pt x="6" y="0"/>
                  </a:moveTo>
                  <a:lnTo>
                    <a:pt x="0" y="295"/>
                  </a:lnTo>
                  <a:lnTo>
                    <a:pt x="3" y="295"/>
                  </a:lnTo>
                  <a:lnTo>
                    <a:pt x="6" y="295"/>
                  </a:lnTo>
                  <a:lnTo>
                    <a:pt x="12" y="295"/>
                  </a:lnTo>
                  <a:lnTo>
                    <a:pt x="20" y="294"/>
                  </a:lnTo>
                  <a:lnTo>
                    <a:pt x="30" y="291"/>
                  </a:lnTo>
                  <a:lnTo>
                    <a:pt x="42" y="287"/>
                  </a:lnTo>
                  <a:lnTo>
                    <a:pt x="58" y="281"/>
                  </a:lnTo>
                  <a:lnTo>
                    <a:pt x="65" y="44"/>
                  </a:lnTo>
                  <a:lnTo>
                    <a:pt x="64" y="44"/>
                  </a:lnTo>
                  <a:lnTo>
                    <a:pt x="59" y="43"/>
                  </a:lnTo>
                  <a:lnTo>
                    <a:pt x="51" y="42"/>
                  </a:lnTo>
                  <a:lnTo>
                    <a:pt x="44" y="39"/>
                  </a:lnTo>
                  <a:lnTo>
                    <a:pt x="33" y="34"/>
                  </a:lnTo>
                  <a:lnTo>
                    <a:pt x="23" y="26"/>
                  </a:lnTo>
                  <a:lnTo>
                    <a:pt x="14" y="15"/>
                  </a:lnTo>
                  <a:lnTo>
                    <a:pt x="6"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510"/>
            <p:cNvSpPr>
              <a:spLocks noChangeAspect="1"/>
            </p:cNvSpPr>
            <p:nvPr/>
          </p:nvSpPr>
          <p:spPr bwMode="auto">
            <a:xfrm>
              <a:off x="4773" y="2331"/>
              <a:ext cx="14" cy="12"/>
            </a:xfrm>
            <a:custGeom>
              <a:avLst/>
              <a:gdLst>
                <a:gd name="T0" fmla="*/ 7 w 14"/>
                <a:gd name="T1" fmla="*/ 0 h 12"/>
                <a:gd name="T2" fmla="*/ 0 w 14"/>
                <a:gd name="T3" fmla="*/ 9 h 12"/>
                <a:gd name="T4" fmla="*/ 7 w 14"/>
                <a:gd name="T5" fmla="*/ 12 h 12"/>
                <a:gd name="T6" fmla="*/ 14 w 14"/>
                <a:gd name="T7" fmla="*/ 5 h 12"/>
                <a:gd name="T8" fmla="*/ 7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7" y="0"/>
                  </a:moveTo>
                  <a:lnTo>
                    <a:pt x="0" y="9"/>
                  </a:lnTo>
                  <a:lnTo>
                    <a:pt x="7" y="12"/>
                  </a:lnTo>
                  <a:lnTo>
                    <a:pt x="14" y="5"/>
                  </a:lnTo>
                  <a:lnTo>
                    <a:pt x="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511"/>
            <p:cNvSpPr>
              <a:spLocks noChangeAspect="1"/>
            </p:cNvSpPr>
            <p:nvPr/>
          </p:nvSpPr>
          <p:spPr bwMode="auto">
            <a:xfrm>
              <a:off x="4749" y="2431"/>
              <a:ext cx="17" cy="42"/>
            </a:xfrm>
            <a:custGeom>
              <a:avLst/>
              <a:gdLst>
                <a:gd name="T0" fmla="*/ 17 w 17"/>
                <a:gd name="T1" fmla="*/ 0 h 42"/>
                <a:gd name="T2" fmla="*/ 2 w 17"/>
                <a:gd name="T3" fmla="*/ 18 h 42"/>
                <a:gd name="T4" fmla="*/ 0 w 17"/>
                <a:gd name="T5" fmla="*/ 42 h 42"/>
                <a:gd name="T6" fmla="*/ 11 w 17"/>
                <a:gd name="T7" fmla="*/ 24 h 42"/>
                <a:gd name="T8" fmla="*/ 17 w 17"/>
                <a:gd name="T9" fmla="*/ 0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0"/>
                  </a:moveTo>
                  <a:lnTo>
                    <a:pt x="2" y="18"/>
                  </a:lnTo>
                  <a:lnTo>
                    <a:pt x="0" y="42"/>
                  </a:lnTo>
                  <a:lnTo>
                    <a:pt x="11" y="24"/>
                  </a:lnTo>
                  <a:lnTo>
                    <a:pt x="17"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512"/>
            <p:cNvSpPr>
              <a:spLocks noChangeAspect="1"/>
            </p:cNvSpPr>
            <p:nvPr/>
          </p:nvSpPr>
          <p:spPr bwMode="auto">
            <a:xfrm>
              <a:off x="4754" y="2372"/>
              <a:ext cx="23" cy="26"/>
            </a:xfrm>
            <a:custGeom>
              <a:avLst/>
              <a:gdLst>
                <a:gd name="T0" fmla="*/ 6 w 23"/>
                <a:gd name="T1" fmla="*/ 0 h 26"/>
                <a:gd name="T2" fmla="*/ 0 w 23"/>
                <a:gd name="T3" fmla="*/ 15 h 26"/>
                <a:gd name="T4" fmla="*/ 16 w 23"/>
                <a:gd name="T5" fmla="*/ 26 h 26"/>
                <a:gd name="T6" fmla="*/ 23 w 23"/>
                <a:gd name="T7" fmla="*/ 14 h 26"/>
                <a:gd name="T8" fmla="*/ 23 w 23"/>
                <a:gd name="T9" fmla="*/ 12 h 26"/>
                <a:gd name="T10" fmla="*/ 22 w 23"/>
                <a:gd name="T11" fmla="*/ 6 h 26"/>
                <a:gd name="T12" fmla="*/ 16 w 23"/>
                <a:gd name="T13" fmla="*/ 3 h 26"/>
                <a:gd name="T14" fmla="*/ 6 w 23"/>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6"/>
                <a:gd name="T26" fmla="*/ 23 w 2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6">
                  <a:moveTo>
                    <a:pt x="6" y="0"/>
                  </a:moveTo>
                  <a:lnTo>
                    <a:pt x="0" y="15"/>
                  </a:lnTo>
                  <a:lnTo>
                    <a:pt x="16" y="26"/>
                  </a:lnTo>
                  <a:lnTo>
                    <a:pt x="23" y="14"/>
                  </a:lnTo>
                  <a:lnTo>
                    <a:pt x="23" y="12"/>
                  </a:lnTo>
                  <a:lnTo>
                    <a:pt x="22" y="6"/>
                  </a:lnTo>
                  <a:lnTo>
                    <a:pt x="16" y="3"/>
                  </a:lnTo>
                  <a:lnTo>
                    <a:pt x="6" y="0"/>
                  </a:lnTo>
                  <a:close/>
                </a:path>
              </a:pathLst>
            </a:custGeom>
            <a:solidFill>
              <a:srgbClr val="C1A0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Freeform 513"/>
            <p:cNvSpPr>
              <a:spLocks noChangeAspect="1"/>
            </p:cNvSpPr>
            <p:nvPr/>
          </p:nvSpPr>
          <p:spPr bwMode="auto">
            <a:xfrm>
              <a:off x="4787" y="2491"/>
              <a:ext cx="15" cy="30"/>
            </a:xfrm>
            <a:custGeom>
              <a:avLst/>
              <a:gdLst>
                <a:gd name="T0" fmla="*/ 8 w 15"/>
                <a:gd name="T1" fmla="*/ 0 h 30"/>
                <a:gd name="T2" fmla="*/ 0 w 15"/>
                <a:gd name="T3" fmla="*/ 19 h 30"/>
                <a:gd name="T4" fmla="*/ 0 w 15"/>
                <a:gd name="T5" fmla="*/ 22 h 30"/>
                <a:gd name="T6" fmla="*/ 1 w 15"/>
                <a:gd name="T7" fmla="*/ 26 h 30"/>
                <a:gd name="T8" fmla="*/ 4 w 15"/>
                <a:gd name="T9" fmla="*/ 30 h 30"/>
                <a:gd name="T10" fmla="*/ 11 w 15"/>
                <a:gd name="T11" fmla="*/ 30 h 30"/>
                <a:gd name="T12" fmla="*/ 15 w 15"/>
                <a:gd name="T13" fmla="*/ 23 h 30"/>
                <a:gd name="T14" fmla="*/ 14 w 15"/>
                <a:gd name="T15" fmla="*/ 13 h 30"/>
                <a:gd name="T16" fmla="*/ 11 w 15"/>
                <a:gd name="T17" fmla="*/ 4 h 30"/>
                <a:gd name="T18" fmla="*/ 8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8" y="0"/>
                  </a:moveTo>
                  <a:lnTo>
                    <a:pt x="0" y="19"/>
                  </a:lnTo>
                  <a:lnTo>
                    <a:pt x="0" y="22"/>
                  </a:lnTo>
                  <a:lnTo>
                    <a:pt x="1" y="26"/>
                  </a:lnTo>
                  <a:lnTo>
                    <a:pt x="4" y="30"/>
                  </a:lnTo>
                  <a:lnTo>
                    <a:pt x="11" y="30"/>
                  </a:lnTo>
                  <a:lnTo>
                    <a:pt x="15" y="23"/>
                  </a:lnTo>
                  <a:lnTo>
                    <a:pt x="14" y="13"/>
                  </a:lnTo>
                  <a:lnTo>
                    <a:pt x="11" y="4"/>
                  </a:lnTo>
                  <a:lnTo>
                    <a:pt x="8" y="0"/>
                  </a:lnTo>
                  <a:close/>
                </a:path>
              </a:pathLst>
            </a:custGeom>
            <a:solidFill>
              <a:srgbClr val="D6B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514"/>
            <p:cNvSpPr>
              <a:spLocks noChangeAspect="1"/>
            </p:cNvSpPr>
            <p:nvPr/>
          </p:nvSpPr>
          <p:spPr bwMode="auto">
            <a:xfrm>
              <a:off x="4829" y="2293"/>
              <a:ext cx="50" cy="251"/>
            </a:xfrm>
            <a:custGeom>
              <a:avLst/>
              <a:gdLst>
                <a:gd name="T0" fmla="*/ 50 w 50"/>
                <a:gd name="T1" fmla="*/ 0 h 251"/>
                <a:gd name="T2" fmla="*/ 31 w 50"/>
                <a:gd name="T3" fmla="*/ 237 h 251"/>
                <a:gd name="T4" fmla="*/ 0 w 50"/>
                <a:gd name="T5" fmla="*/ 251 h 251"/>
                <a:gd name="T6" fmla="*/ 19 w 50"/>
                <a:gd name="T7" fmla="*/ 14 h 251"/>
                <a:gd name="T8" fmla="*/ 22 w 50"/>
                <a:gd name="T9" fmla="*/ 13 h 251"/>
                <a:gd name="T10" fmla="*/ 31 w 50"/>
                <a:gd name="T11" fmla="*/ 9 h 251"/>
                <a:gd name="T12" fmla="*/ 40 w 50"/>
                <a:gd name="T13" fmla="*/ 5 h 251"/>
                <a:gd name="T14" fmla="*/ 50 w 5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51"/>
                <a:gd name="T26" fmla="*/ 50 w 5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51">
                  <a:moveTo>
                    <a:pt x="50" y="0"/>
                  </a:moveTo>
                  <a:lnTo>
                    <a:pt x="31" y="237"/>
                  </a:lnTo>
                  <a:lnTo>
                    <a:pt x="0" y="251"/>
                  </a:lnTo>
                  <a:lnTo>
                    <a:pt x="19" y="14"/>
                  </a:lnTo>
                  <a:lnTo>
                    <a:pt x="22" y="13"/>
                  </a:lnTo>
                  <a:lnTo>
                    <a:pt x="31" y="9"/>
                  </a:lnTo>
                  <a:lnTo>
                    <a:pt x="40" y="5"/>
                  </a:lnTo>
                  <a:lnTo>
                    <a:pt x="50" y="0"/>
                  </a:lnTo>
                  <a:close/>
                </a:path>
              </a:pathLst>
            </a:custGeom>
            <a:solidFill>
              <a:srgbClr val="D89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515"/>
            <p:cNvSpPr>
              <a:spLocks noChangeAspect="1"/>
            </p:cNvSpPr>
            <p:nvPr/>
          </p:nvSpPr>
          <p:spPr bwMode="auto">
            <a:xfrm>
              <a:off x="4837" y="2353"/>
              <a:ext cx="28" cy="29"/>
            </a:xfrm>
            <a:custGeom>
              <a:avLst/>
              <a:gdLst>
                <a:gd name="T0" fmla="*/ 12 w 28"/>
                <a:gd name="T1" fmla="*/ 0 h 29"/>
                <a:gd name="T2" fmla="*/ 17 w 28"/>
                <a:gd name="T3" fmla="*/ 14 h 29"/>
                <a:gd name="T4" fmla="*/ 0 w 28"/>
                <a:gd name="T5" fmla="*/ 29 h 29"/>
                <a:gd name="T6" fmla="*/ 12 w 28"/>
                <a:gd name="T7" fmla="*/ 29 h 29"/>
                <a:gd name="T8" fmla="*/ 28 w 28"/>
                <a:gd name="T9" fmla="*/ 15 h 29"/>
                <a:gd name="T10" fmla="*/ 12 w 28"/>
                <a:gd name="T11" fmla="*/ 0 h 29"/>
                <a:gd name="T12" fmla="*/ 0 60000 65536"/>
                <a:gd name="T13" fmla="*/ 0 60000 65536"/>
                <a:gd name="T14" fmla="*/ 0 60000 65536"/>
                <a:gd name="T15" fmla="*/ 0 60000 65536"/>
                <a:gd name="T16" fmla="*/ 0 60000 65536"/>
                <a:gd name="T17" fmla="*/ 0 60000 65536"/>
                <a:gd name="T18" fmla="*/ 0 w 28"/>
                <a:gd name="T19" fmla="*/ 0 h 29"/>
                <a:gd name="T20" fmla="*/ 28 w 2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 h="29">
                  <a:moveTo>
                    <a:pt x="12" y="0"/>
                  </a:moveTo>
                  <a:lnTo>
                    <a:pt x="17" y="14"/>
                  </a:lnTo>
                  <a:lnTo>
                    <a:pt x="0" y="29"/>
                  </a:lnTo>
                  <a:lnTo>
                    <a:pt x="12" y="29"/>
                  </a:lnTo>
                  <a:lnTo>
                    <a:pt x="28" y="15"/>
                  </a:lnTo>
                  <a:lnTo>
                    <a:pt x="1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516"/>
            <p:cNvSpPr>
              <a:spLocks noChangeAspect="1"/>
            </p:cNvSpPr>
            <p:nvPr/>
          </p:nvSpPr>
          <p:spPr bwMode="auto">
            <a:xfrm>
              <a:off x="4844" y="2477"/>
              <a:ext cx="10" cy="15"/>
            </a:xfrm>
            <a:custGeom>
              <a:avLst/>
              <a:gdLst>
                <a:gd name="T0" fmla="*/ 0 w 10"/>
                <a:gd name="T1" fmla="*/ 0 h 15"/>
                <a:gd name="T2" fmla="*/ 0 w 10"/>
                <a:gd name="T3" fmla="*/ 15 h 15"/>
                <a:gd name="T4" fmla="*/ 10 w 10"/>
                <a:gd name="T5" fmla="*/ 9 h 15"/>
                <a:gd name="T6" fmla="*/ 0 w 10"/>
                <a:gd name="T7" fmla="*/ 0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0" y="0"/>
                  </a:moveTo>
                  <a:lnTo>
                    <a:pt x="0" y="15"/>
                  </a:lnTo>
                  <a:lnTo>
                    <a:pt x="10" y="9"/>
                  </a:lnTo>
                  <a:lnTo>
                    <a:pt x="0"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517"/>
            <p:cNvSpPr>
              <a:spLocks noChangeAspect="1"/>
            </p:cNvSpPr>
            <p:nvPr/>
          </p:nvSpPr>
          <p:spPr bwMode="auto">
            <a:xfrm>
              <a:off x="4860" y="2411"/>
              <a:ext cx="9" cy="32"/>
            </a:xfrm>
            <a:custGeom>
              <a:avLst/>
              <a:gdLst>
                <a:gd name="T0" fmla="*/ 2 w 9"/>
                <a:gd name="T1" fmla="*/ 0 h 32"/>
                <a:gd name="T2" fmla="*/ 0 w 9"/>
                <a:gd name="T3" fmla="*/ 32 h 32"/>
                <a:gd name="T4" fmla="*/ 9 w 9"/>
                <a:gd name="T5" fmla="*/ 15 h 32"/>
                <a:gd name="T6" fmla="*/ 2 w 9"/>
                <a:gd name="T7" fmla="*/ 0 h 32"/>
                <a:gd name="T8" fmla="*/ 0 60000 65536"/>
                <a:gd name="T9" fmla="*/ 0 60000 65536"/>
                <a:gd name="T10" fmla="*/ 0 60000 65536"/>
                <a:gd name="T11" fmla="*/ 0 60000 65536"/>
                <a:gd name="T12" fmla="*/ 0 w 9"/>
                <a:gd name="T13" fmla="*/ 0 h 32"/>
                <a:gd name="T14" fmla="*/ 9 w 9"/>
                <a:gd name="T15" fmla="*/ 32 h 32"/>
              </a:gdLst>
              <a:ahLst/>
              <a:cxnLst>
                <a:cxn ang="T8">
                  <a:pos x="T0" y="T1"/>
                </a:cxn>
                <a:cxn ang="T9">
                  <a:pos x="T2" y="T3"/>
                </a:cxn>
                <a:cxn ang="T10">
                  <a:pos x="T4" y="T5"/>
                </a:cxn>
                <a:cxn ang="T11">
                  <a:pos x="T6" y="T7"/>
                </a:cxn>
              </a:cxnLst>
              <a:rect l="T12" t="T13" r="T14" b="T15"/>
              <a:pathLst>
                <a:path w="9" h="32">
                  <a:moveTo>
                    <a:pt x="2" y="0"/>
                  </a:moveTo>
                  <a:lnTo>
                    <a:pt x="0" y="32"/>
                  </a:lnTo>
                  <a:lnTo>
                    <a:pt x="9" y="15"/>
                  </a:lnTo>
                  <a:lnTo>
                    <a:pt x="2" y="0"/>
                  </a:lnTo>
                  <a:close/>
                </a:path>
              </a:pathLst>
            </a:custGeom>
            <a:solidFill>
              <a:srgbClr val="E5C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518"/>
            <p:cNvSpPr>
              <a:spLocks noChangeAspect="1"/>
            </p:cNvSpPr>
            <p:nvPr/>
          </p:nvSpPr>
          <p:spPr bwMode="auto">
            <a:xfrm>
              <a:off x="4103" y="2780"/>
              <a:ext cx="258" cy="687"/>
            </a:xfrm>
            <a:custGeom>
              <a:avLst/>
              <a:gdLst>
                <a:gd name="T0" fmla="*/ 0 w 258"/>
                <a:gd name="T1" fmla="*/ 0 h 687"/>
                <a:gd name="T2" fmla="*/ 75 w 258"/>
                <a:gd name="T3" fmla="*/ 21 h 687"/>
                <a:gd name="T4" fmla="*/ 258 w 258"/>
                <a:gd name="T5" fmla="*/ 687 h 687"/>
                <a:gd name="T6" fmla="*/ 69 w 258"/>
                <a:gd name="T7" fmla="*/ 687 h 687"/>
                <a:gd name="T8" fmla="*/ 0 w 258"/>
                <a:gd name="T9" fmla="*/ 0 h 687"/>
                <a:gd name="T10" fmla="*/ 0 60000 65536"/>
                <a:gd name="T11" fmla="*/ 0 60000 65536"/>
                <a:gd name="T12" fmla="*/ 0 60000 65536"/>
                <a:gd name="T13" fmla="*/ 0 60000 65536"/>
                <a:gd name="T14" fmla="*/ 0 60000 65536"/>
                <a:gd name="T15" fmla="*/ 0 w 258"/>
                <a:gd name="T16" fmla="*/ 0 h 687"/>
                <a:gd name="T17" fmla="*/ 258 w 258"/>
                <a:gd name="T18" fmla="*/ 687 h 687"/>
              </a:gdLst>
              <a:ahLst/>
              <a:cxnLst>
                <a:cxn ang="T10">
                  <a:pos x="T0" y="T1"/>
                </a:cxn>
                <a:cxn ang="T11">
                  <a:pos x="T2" y="T3"/>
                </a:cxn>
                <a:cxn ang="T12">
                  <a:pos x="T4" y="T5"/>
                </a:cxn>
                <a:cxn ang="T13">
                  <a:pos x="T6" y="T7"/>
                </a:cxn>
                <a:cxn ang="T14">
                  <a:pos x="T8" y="T9"/>
                </a:cxn>
              </a:cxnLst>
              <a:rect l="T15" t="T16" r="T17" b="T18"/>
              <a:pathLst>
                <a:path w="258" h="687">
                  <a:moveTo>
                    <a:pt x="0" y="0"/>
                  </a:moveTo>
                  <a:lnTo>
                    <a:pt x="75" y="21"/>
                  </a:lnTo>
                  <a:lnTo>
                    <a:pt x="258" y="687"/>
                  </a:lnTo>
                  <a:lnTo>
                    <a:pt x="69" y="687"/>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519"/>
            <p:cNvSpPr>
              <a:spLocks noChangeAspect="1"/>
            </p:cNvSpPr>
            <p:nvPr/>
          </p:nvSpPr>
          <p:spPr bwMode="auto">
            <a:xfrm>
              <a:off x="4784" y="2795"/>
              <a:ext cx="282" cy="678"/>
            </a:xfrm>
            <a:custGeom>
              <a:avLst/>
              <a:gdLst>
                <a:gd name="T0" fmla="*/ 282 w 282"/>
                <a:gd name="T1" fmla="*/ 0 h 678"/>
                <a:gd name="T2" fmla="*/ 195 w 282"/>
                <a:gd name="T3" fmla="*/ 11 h 678"/>
                <a:gd name="T4" fmla="*/ 0 w 282"/>
                <a:gd name="T5" fmla="*/ 677 h 678"/>
                <a:gd name="T6" fmla="*/ 202 w 282"/>
                <a:gd name="T7" fmla="*/ 678 h 678"/>
                <a:gd name="T8" fmla="*/ 282 w 282"/>
                <a:gd name="T9" fmla="*/ 0 h 678"/>
                <a:gd name="T10" fmla="*/ 0 60000 65536"/>
                <a:gd name="T11" fmla="*/ 0 60000 65536"/>
                <a:gd name="T12" fmla="*/ 0 60000 65536"/>
                <a:gd name="T13" fmla="*/ 0 60000 65536"/>
                <a:gd name="T14" fmla="*/ 0 60000 65536"/>
                <a:gd name="T15" fmla="*/ 0 w 282"/>
                <a:gd name="T16" fmla="*/ 0 h 678"/>
                <a:gd name="T17" fmla="*/ 282 w 282"/>
                <a:gd name="T18" fmla="*/ 678 h 678"/>
              </a:gdLst>
              <a:ahLst/>
              <a:cxnLst>
                <a:cxn ang="T10">
                  <a:pos x="T0" y="T1"/>
                </a:cxn>
                <a:cxn ang="T11">
                  <a:pos x="T2" y="T3"/>
                </a:cxn>
                <a:cxn ang="T12">
                  <a:pos x="T4" y="T5"/>
                </a:cxn>
                <a:cxn ang="T13">
                  <a:pos x="T6" y="T7"/>
                </a:cxn>
                <a:cxn ang="T14">
                  <a:pos x="T8" y="T9"/>
                </a:cxn>
              </a:cxnLst>
              <a:rect l="T15" t="T16" r="T17" b="T18"/>
              <a:pathLst>
                <a:path w="282" h="678">
                  <a:moveTo>
                    <a:pt x="282" y="0"/>
                  </a:moveTo>
                  <a:lnTo>
                    <a:pt x="195" y="11"/>
                  </a:lnTo>
                  <a:lnTo>
                    <a:pt x="0" y="677"/>
                  </a:lnTo>
                  <a:lnTo>
                    <a:pt x="202" y="678"/>
                  </a:lnTo>
                  <a:lnTo>
                    <a:pt x="28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520"/>
            <p:cNvSpPr>
              <a:spLocks noChangeAspect="1"/>
            </p:cNvSpPr>
            <p:nvPr/>
          </p:nvSpPr>
          <p:spPr bwMode="auto">
            <a:xfrm>
              <a:off x="4094" y="2231"/>
              <a:ext cx="72" cy="85"/>
            </a:xfrm>
            <a:custGeom>
              <a:avLst/>
              <a:gdLst>
                <a:gd name="T0" fmla="*/ 0 w 72"/>
                <a:gd name="T1" fmla="*/ 0 h 85"/>
                <a:gd name="T2" fmla="*/ 36 w 72"/>
                <a:gd name="T3" fmla="*/ 83 h 85"/>
                <a:gd name="T4" fmla="*/ 37 w 72"/>
                <a:gd name="T5" fmla="*/ 83 h 85"/>
                <a:gd name="T6" fmla="*/ 45 w 72"/>
                <a:gd name="T7" fmla="*/ 81 h 85"/>
                <a:gd name="T8" fmla="*/ 56 w 72"/>
                <a:gd name="T9" fmla="*/ 83 h 85"/>
                <a:gd name="T10" fmla="*/ 72 w 72"/>
                <a:gd name="T11" fmla="*/ 85 h 85"/>
                <a:gd name="T12" fmla="*/ 67 w 72"/>
                <a:gd name="T13" fmla="*/ 43 h 85"/>
                <a:gd name="T14" fmla="*/ 65 w 72"/>
                <a:gd name="T15" fmla="*/ 43 h 85"/>
                <a:gd name="T16" fmla="*/ 61 w 72"/>
                <a:gd name="T17" fmla="*/ 41 h 85"/>
                <a:gd name="T18" fmla="*/ 53 w 72"/>
                <a:gd name="T19" fmla="*/ 40 h 85"/>
                <a:gd name="T20" fmla="*/ 44 w 72"/>
                <a:gd name="T21" fmla="*/ 38 h 85"/>
                <a:gd name="T22" fmla="*/ 33 w 72"/>
                <a:gd name="T23" fmla="*/ 32 h 85"/>
                <a:gd name="T24" fmla="*/ 20 w 72"/>
                <a:gd name="T25" fmla="*/ 25 h 85"/>
                <a:gd name="T26" fmla="*/ 9 w 72"/>
                <a:gd name="T27" fmla="*/ 14 h 85"/>
                <a:gd name="T28" fmla="*/ 0 w 7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5"/>
                <a:gd name="T47" fmla="*/ 72 w 7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5">
                  <a:moveTo>
                    <a:pt x="0" y="0"/>
                  </a:moveTo>
                  <a:lnTo>
                    <a:pt x="36" y="83"/>
                  </a:lnTo>
                  <a:lnTo>
                    <a:pt x="37" y="83"/>
                  </a:lnTo>
                  <a:lnTo>
                    <a:pt x="45" y="81"/>
                  </a:lnTo>
                  <a:lnTo>
                    <a:pt x="56" y="83"/>
                  </a:lnTo>
                  <a:lnTo>
                    <a:pt x="72" y="85"/>
                  </a:lnTo>
                  <a:lnTo>
                    <a:pt x="67" y="43"/>
                  </a:lnTo>
                  <a:lnTo>
                    <a:pt x="65" y="43"/>
                  </a:lnTo>
                  <a:lnTo>
                    <a:pt x="61" y="41"/>
                  </a:lnTo>
                  <a:lnTo>
                    <a:pt x="53" y="40"/>
                  </a:lnTo>
                  <a:lnTo>
                    <a:pt x="44" y="38"/>
                  </a:lnTo>
                  <a:lnTo>
                    <a:pt x="33" y="32"/>
                  </a:lnTo>
                  <a:lnTo>
                    <a:pt x="20" y="25"/>
                  </a:lnTo>
                  <a:lnTo>
                    <a:pt x="9" y="14"/>
                  </a:lnTo>
                  <a:lnTo>
                    <a:pt x="0"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Freeform 521"/>
            <p:cNvSpPr>
              <a:spLocks noChangeAspect="1"/>
            </p:cNvSpPr>
            <p:nvPr/>
          </p:nvSpPr>
          <p:spPr bwMode="auto">
            <a:xfrm>
              <a:off x="4941" y="2283"/>
              <a:ext cx="172" cy="129"/>
            </a:xfrm>
            <a:custGeom>
              <a:avLst/>
              <a:gdLst>
                <a:gd name="T0" fmla="*/ 172 w 172"/>
                <a:gd name="T1" fmla="*/ 0 h 129"/>
                <a:gd name="T2" fmla="*/ 172 w 172"/>
                <a:gd name="T3" fmla="*/ 1 h 129"/>
                <a:gd name="T4" fmla="*/ 169 w 172"/>
                <a:gd name="T5" fmla="*/ 6 h 129"/>
                <a:gd name="T6" fmla="*/ 164 w 172"/>
                <a:gd name="T7" fmla="*/ 11 h 129"/>
                <a:gd name="T8" fmla="*/ 158 w 172"/>
                <a:gd name="T9" fmla="*/ 18 h 129"/>
                <a:gd name="T10" fmla="*/ 147 w 172"/>
                <a:gd name="T11" fmla="*/ 26 h 129"/>
                <a:gd name="T12" fmla="*/ 131 w 172"/>
                <a:gd name="T13" fmla="*/ 31 h 129"/>
                <a:gd name="T14" fmla="*/ 113 w 172"/>
                <a:gd name="T15" fmla="*/ 36 h 129"/>
                <a:gd name="T16" fmla="*/ 88 w 172"/>
                <a:gd name="T17" fmla="*/ 37 h 129"/>
                <a:gd name="T18" fmla="*/ 86 w 172"/>
                <a:gd name="T19" fmla="*/ 37 h 129"/>
                <a:gd name="T20" fmla="*/ 80 w 172"/>
                <a:gd name="T21" fmla="*/ 36 h 129"/>
                <a:gd name="T22" fmla="*/ 72 w 172"/>
                <a:gd name="T23" fmla="*/ 35 h 129"/>
                <a:gd name="T24" fmla="*/ 61 w 172"/>
                <a:gd name="T25" fmla="*/ 32 h 129"/>
                <a:gd name="T26" fmla="*/ 49 w 172"/>
                <a:gd name="T27" fmla="*/ 28 h 129"/>
                <a:gd name="T28" fmla="*/ 36 w 172"/>
                <a:gd name="T29" fmla="*/ 22 h 129"/>
                <a:gd name="T30" fmla="*/ 24 w 172"/>
                <a:gd name="T31" fmla="*/ 14 h 129"/>
                <a:gd name="T32" fmla="*/ 13 w 172"/>
                <a:gd name="T33" fmla="*/ 2 h 129"/>
                <a:gd name="T34" fmla="*/ 0 w 172"/>
                <a:gd name="T35" fmla="*/ 129 h 129"/>
                <a:gd name="T36" fmla="*/ 2 w 172"/>
                <a:gd name="T37" fmla="*/ 126 h 129"/>
                <a:gd name="T38" fmla="*/ 6 w 172"/>
                <a:gd name="T39" fmla="*/ 120 h 129"/>
                <a:gd name="T40" fmla="*/ 14 w 172"/>
                <a:gd name="T41" fmla="*/ 111 h 129"/>
                <a:gd name="T42" fmla="*/ 25 w 172"/>
                <a:gd name="T43" fmla="*/ 99 h 129"/>
                <a:gd name="T44" fmla="*/ 41 w 172"/>
                <a:gd name="T45" fmla="*/ 88 h 129"/>
                <a:gd name="T46" fmla="*/ 63 w 172"/>
                <a:gd name="T47" fmla="*/ 77 h 129"/>
                <a:gd name="T48" fmla="*/ 88 w 172"/>
                <a:gd name="T49" fmla="*/ 70 h 129"/>
                <a:gd name="T50" fmla="*/ 120 w 172"/>
                <a:gd name="T51" fmla="*/ 64 h 129"/>
                <a:gd name="T52" fmla="*/ 172 w 172"/>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29"/>
                <a:gd name="T83" fmla="*/ 172 w 172"/>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29">
                  <a:moveTo>
                    <a:pt x="172" y="0"/>
                  </a:moveTo>
                  <a:lnTo>
                    <a:pt x="172" y="1"/>
                  </a:lnTo>
                  <a:lnTo>
                    <a:pt x="169" y="6"/>
                  </a:lnTo>
                  <a:lnTo>
                    <a:pt x="164" y="11"/>
                  </a:lnTo>
                  <a:lnTo>
                    <a:pt x="158" y="18"/>
                  </a:lnTo>
                  <a:lnTo>
                    <a:pt x="147" y="26"/>
                  </a:lnTo>
                  <a:lnTo>
                    <a:pt x="131" y="31"/>
                  </a:lnTo>
                  <a:lnTo>
                    <a:pt x="113" y="36"/>
                  </a:lnTo>
                  <a:lnTo>
                    <a:pt x="88" y="37"/>
                  </a:lnTo>
                  <a:lnTo>
                    <a:pt x="86" y="37"/>
                  </a:lnTo>
                  <a:lnTo>
                    <a:pt x="80" y="36"/>
                  </a:lnTo>
                  <a:lnTo>
                    <a:pt x="72" y="35"/>
                  </a:lnTo>
                  <a:lnTo>
                    <a:pt x="61" y="32"/>
                  </a:lnTo>
                  <a:lnTo>
                    <a:pt x="49" y="28"/>
                  </a:lnTo>
                  <a:lnTo>
                    <a:pt x="36" y="22"/>
                  </a:lnTo>
                  <a:lnTo>
                    <a:pt x="24" y="14"/>
                  </a:lnTo>
                  <a:lnTo>
                    <a:pt x="13" y="2"/>
                  </a:lnTo>
                  <a:lnTo>
                    <a:pt x="0" y="129"/>
                  </a:lnTo>
                  <a:lnTo>
                    <a:pt x="2" y="126"/>
                  </a:lnTo>
                  <a:lnTo>
                    <a:pt x="6" y="120"/>
                  </a:lnTo>
                  <a:lnTo>
                    <a:pt x="14" y="111"/>
                  </a:lnTo>
                  <a:lnTo>
                    <a:pt x="25" y="99"/>
                  </a:lnTo>
                  <a:lnTo>
                    <a:pt x="41" y="88"/>
                  </a:lnTo>
                  <a:lnTo>
                    <a:pt x="63" y="77"/>
                  </a:lnTo>
                  <a:lnTo>
                    <a:pt x="88" y="70"/>
                  </a:lnTo>
                  <a:lnTo>
                    <a:pt x="120" y="64"/>
                  </a:lnTo>
                  <a:lnTo>
                    <a:pt x="172" y="0"/>
                  </a:lnTo>
                  <a:close/>
                </a:path>
              </a:pathLst>
            </a:custGeom>
            <a:solidFill>
              <a:srgbClr val="AA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3" name="Freeform 522"/>
            <p:cNvSpPr>
              <a:spLocks noChangeAspect="1"/>
            </p:cNvSpPr>
            <p:nvPr/>
          </p:nvSpPr>
          <p:spPr bwMode="auto">
            <a:xfrm>
              <a:off x="5036" y="2283"/>
              <a:ext cx="77" cy="67"/>
            </a:xfrm>
            <a:custGeom>
              <a:avLst/>
              <a:gdLst>
                <a:gd name="T0" fmla="*/ 77 w 77"/>
                <a:gd name="T1" fmla="*/ 0 h 67"/>
                <a:gd name="T2" fmla="*/ 25 w 77"/>
                <a:gd name="T3" fmla="*/ 64 h 67"/>
                <a:gd name="T4" fmla="*/ 25 w 77"/>
                <a:gd name="T5" fmla="*/ 63 h 67"/>
                <a:gd name="T6" fmla="*/ 22 w 77"/>
                <a:gd name="T7" fmla="*/ 62 h 67"/>
                <a:gd name="T8" fmla="*/ 14 w 77"/>
                <a:gd name="T9" fmla="*/ 62 h 67"/>
                <a:gd name="T10" fmla="*/ 0 w 77"/>
                <a:gd name="T11" fmla="*/ 67 h 67"/>
                <a:gd name="T12" fmla="*/ 7 w 77"/>
                <a:gd name="T13" fmla="*/ 36 h 67"/>
                <a:gd name="T14" fmla="*/ 8 w 77"/>
                <a:gd name="T15" fmla="*/ 36 h 67"/>
                <a:gd name="T16" fmla="*/ 14 w 77"/>
                <a:gd name="T17" fmla="*/ 36 h 67"/>
                <a:gd name="T18" fmla="*/ 21 w 77"/>
                <a:gd name="T19" fmla="*/ 36 h 67"/>
                <a:gd name="T20" fmla="*/ 32 w 77"/>
                <a:gd name="T21" fmla="*/ 33 h 67"/>
                <a:gd name="T22" fmla="*/ 43 w 77"/>
                <a:gd name="T23" fmla="*/ 29 h 67"/>
                <a:gd name="T24" fmla="*/ 53 w 77"/>
                <a:gd name="T25" fmla="*/ 23 h 67"/>
                <a:gd name="T26" fmla="*/ 66 w 77"/>
                <a:gd name="T27" fmla="*/ 13 h 67"/>
                <a:gd name="T28" fmla="*/ 77 w 77"/>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67"/>
                <a:gd name="T47" fmla="*/ 77 w 7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67">
                  <a:moveTo>
                    <a:pt x="77" y="0"/>
                  </a:moveTo>
                  <a:lnTo>
                    <a:pt x="25" y="64"/>
                  </a:lnTo>
                  <a:lnTo>
                    <a:pt x="25" y="63"/>
                  </a:lnTo>
                  <a:lnTo>
                    <a:pt x="22" y="62"/>
                  </a:lnTo>
                  <a:lnTo>
                    <a:pt x="14" y="62"/>
                  </a:lnTo>
                  <a:lnTo>
                    <a:pt x="0" y="67"/>
                  </a:lnTo>
                  <a:lnTo>
                    <a:pt x="7" y="36"/>
                  </a:lnTo>
                  <a:lnTo>
                    <a:pt x="8" y="36"/>
                  </a:lnTo>
                  <a:lnTo>
                    <a:pt x="14" y="36"/>
                  </a:lnTo>
                  <a:lnTo>
                    <a:pt x="21" y="36"/>
                  </a:lnTo>
                  <a:lnTo>
                    <a:pt x="32" y="33"/>
                  </a:lnTo>
                  <a:lnTo>
                    <a:pt x="43" y="29"/>
                  </a:lnTo>
                  <a:lnTo>
                    <a:pt x="53" y="23"/>
                  </a:lnTo>
                  <a:lnTo>
                    <a:pt x="66" y="13"/>
                  </a:lnTo>
                  <a:lnTo>
                    <a:pt x="77" y="0"/>
                  </a:lnTo>
                  <a:close/>
                </a:path>
              </a:pathLst>
            </a:custGeom>
            <a:solidFill>
              <a:srgbClr val="93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523"/>
            <p:cNvSpPr>
              <a:spLocks noChangeAspect="1"/>
            </p:cNvSpPr>
            <p:nvPr/>
          </p:nvSpPr>
          <p:spPr bwMode="auto">
            <a:xfrm>
              <a:off x="4061" y="1873"/>
              <a:ext cx="1110" cy="67"/>
            </a:xfrm>
            <a:custGeom>
              <a:avLst/>
              <a:gdLst>
                <a:gd name="T0" fmla="*/ 2 w 1110"/>
                <a:gd name="T1" fmla="*/ 43 h 67"/>
                <a:gd name="T2" fmla="*/ 17 w 1110"/>
                <a:gd name="T3" fmla="*/ 41 h 67"/>
                <a:gd name="T4" fmla="*/ 47 w 1110"/>
                <a:gd name="T5" fmla="*/ 39 h 67"/>
                <a:gd name="T6" fmla="*/ 89 w 1110"/>
                <a:gd name="T7" fmla="*/ 36 h 67"/>
                <a:gd name="T8" fmla="*/ 142 w 1110"/>
                <a:gd name="T9" fmla="*/ 32 h 67"/>
                <a:gd name="T10" fmla="*/ 205 w 1110"/>
                <a:gd name="T11" fmla="*/ 28 h 67"/>
                <a:gd name="T12" fmla="*/ 276 w 1110"/>
                <a:gd name="T13" fmla="*/ 26 h 67"/>
                <a:gd name="T14" fmla="*/ 354 w 1110"/>
                <a:gd name="T15" fmla="*/ 23 h 67"/>
                <a:gd name="T16" fmla="*/ 439 w 1110"/>
                <a:gd name="T17" fmla="*/ 21 h 67"/>
                <a:gd name="T18" fmla="*/ 526 w 1110"/>
                <a:gd name="T19" fmla="*/ 21 h 67"/>
                <a:gd name="T20" fmla="*/ 618 w 1110"/>
                <a:gd name="T21" fmla="*/ 22 h 67"/>
                <a:gd name="T22" fmla="*/ 710 w 1110"/>
                <a:gd name="T23" fmla="*/ 24 h 67"/>
                <a:gd name="T24" fmla="*/ 804 w 1110"/>
                <a:gd name="T25" fmla="*/ 28 h 67"/>
                <a:gd name="T26" fmla="*/ 896 w 1110"/>
                <a:gd name="T27" fmla="*/ 36 h 67"/>
                <a:gd name="T28" fmla="*/ 985 w 1110"/>
                <a:gd name="T29" fmla="*/ 46 h 67"/>
                <a:gd name="T30" fmla="*/ 1069 w 1110"/>
                <a:gd name="T31" fmla="*/ 59 h 67"/>
                <a:gd name="T32" fmla="*/ 1110 w 1110"/>
                <a:gd name="T33" fmla="*/ 50 h 67"/>
                <a:gd name="T34" fmla="*/ 1105 w 1110"/>
                <a:gd name="T35" fmla="*/ 49 h 67"/>
                <a:gd name="T36" fmla="*/ 1088 w 1110"/>
                <a:gd name="T37" fmla="*/ 46 h 67"/>
                <a:gd name="T38" fmla="*/ 1063 w 1110"/>
                <a:gd name="T39" fmla="*/ 43 h 67"/>
                <a:gd name="T40" fmla="*/ 1027 w 1110"/>
                <a:gd name="T41" fmla="*/ 36 h 67"/>
                <a:gd name="T42" fmla="*/ 983 w 1110"/>
                <a:gd name="T43" fmla="*/ 31 h 67"/>
                <a:gd name="T44" fmla="*/ 929 w 1110"/>
                <a:gd name="T45" fmla="*/ 24 h 67"/>
                <a:gd name="T46" fmla="*/ 868 w 1110"/>
                <a:gd name="T47" fmla="*/ 18 h 67"/>
                <a:gd name="T48" fmla="*/ 798 w 1110"/>
                <a:gd name="T49" fmla="*/ 12 h 67"/>
                <a:gd name="T50" fmla="*/ 721 w 1110"/>
                <a:gd name="T51" fmla="*/ 6 h 67"/>
                <a:gd name="T52" fmla="*/ 635 w 1110"/>
                <a:gd name="T53" fmla="*/ 3 h 67"/>
                <a:gd name="T54" fmla="*/ 545 w 1110"/>
                <a:gd name="T55" fmla="*/ 0 h 67"/>
                <a:gd name="T56" fmla="*/ 446 w 1110"/>
                <a:gd name="T57" fmla="*/ 0 h 67"/>
                <a:gd name="T58" fmla="*/ 343 w 1110"/>
                <a:gd name="T59" fmla="*/ 3 h 67"/>
                <a:gd name="T60" fmla="*/ 234 w 1110"/>
                <a:gd name="T61" fmla="*/ 6 h 67"/>
                <a:gd name="T62" fmla="*/ 119 w 1110"/>
                <a:gd name="T63" fmla="*/ 14 h 67"/>
                <a:gd name="T64" fmla="*/ 0 w 1110"/>
                <a:gd name="T65" fmla="*/ 2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0"/>
                <a:gd name="T100" fmla="*/ 0 h 67"/>
                <a:gd name="T101" fmla="*/ 1110 w 111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0" h="67">
                  <a:moveTo>
                    <a:pt x="0" y="43"/>
                  </a:moveTo>
                  <a:lnTo>
                    <a:pt x="2" y="43"/>
                  </a:lnTo>
                  <a:lnTo>
                    <a:pt x="8" y="41"/>
                  </a:lnTo>
                  <a:lnTo>
                    <a:pt x="17" y="41"/>
                  </a:lnTo>
                  <a:lnTo>
                    <a:pt x="30" y="40"/>
                  </a:lnTo>
                  <a:lnTo>
                    <a:pt x="47" y="39"/>
                  </a:lnTo>
                  <a:lnTo>
                    <a:pt x="66" y="37"/>
                  </a:lnTo>
                  <a:lnTo>
                    <a:pt x="89" y="36"/>
                  </a:lnTo>
                  <a:lnTo>
                    <a:pt x="114" y="34"/>
                  </a:lnTo>
                  <a:lnTo>
                    <a:pt x="142" y="32"/>
                  </a:lnTo>
                  <a:lnTo>
                    <a:pt x="172" y="31"/>
                  </a:lnTo>
                  <a:lnTo>
                    <a:pt x="205" y="28"/>
                  </a:lnTo>
                  <a:lnTo>
                    <a:pt x="239" y="27"/>
                  </a:lnTo>
                  <a:lnTo>
                    <a:pt x="276" y="26"/>
                  </a:lnTo>
                  <a:lnTo>
                    <a:pt x="314" y="24"/>
                  </a:lnTo>
                  <a:lnTo>
                    <a:pt x="354" y="23"/>
                  </a:lnTo>
                  <a:lnTo>
                    <a:pt x="396" y="22"/>
                  </a:lnTo>
                  <a:lnTo>
                    <a:pt x="439" y="21"/>
                  </a:lnTo>
                  <a:lnTo>
                    <a:pt x="482" y="21"/>
                  </a:lnTo>
                  <a:lnTo>
                    <a:pt x="526" y="21"/>
                  </a:lnTo>
                  <a:lnTo>
                    <a:pt x="573" y="21"/>
                  </a:lnTo>
                  <a:lnTo>
                    <a:pt x="618" y="22"/>
                  </a:lnTo>
                  <a:lnTo>
                    <a:pt x="665" y="22"/>
                  </a:lnTo>
                  <a:lnTo>
                    <a:pt x="710" y="24"/>
                  </a:lnTo>
                  <a:lnTo>
                    <a:pt x="757" y="26"/>
                  </a:lnTo>
                  <a:lnTo>
                    <a:pt x="804" y="28"/>
                  </a:lnTo>
                  <a:lnTo>
                    <a:pt x="849" y="32"/>
                  </a:lnTo>
                  <a:lnTo>
                    <a:pt x="896" y="36"/>
                  </a:lnTo>
                  <a:lnTo>
                    <a:pt x="940" y="41"/>
                  </a:lnTo>
                  <a:lnTo>
                    <a:pt x="985" y="46"/>
                  </a:lnTo>
                  <a:lnTo>
                    <a:pt x="1027" y="53"/>
                  </a:lnTo>
                  <a:lnTo>
                    <a:pt x="1069" y="59"/>
                  </a:lnTo>
                  <a:lnTo>
                    <a:pt x="1110" y="67"/>
                  </a:lnTo>
                  <a:lnTo>
                    <a:pt x="1110" y="50"/>
                  </a:lnTo>
                  <a:lnTo>
                    <a:pt x="1108" y="50"/>
                  </a:lnTo>
                  <a:lnTo>
                    <a:pt x="1105" y="49"/>
                  </a:lnTo>
                  <a:lnTo>
                    <a:pt x="1097" y="48"/>
                  </a:lnTo>
                  <a:lnTo>
                    <a:pt x="1088" y="46"/>
                  </a:lnTo>
                  <a:lnTo>
                    <a:pt x="1077" y="44"/>
                  </a:lnTo>
                  <a:lnTo>
                    <a:pt x="1063" y="43"/>
                  </a:lnTo>
                  <a:lnTo>
                    <a:pt x="1046" y="40"/>
                  </a:lnTo>
                  <a:lnTo>
                    <a:pt x="1027" y="36"/>
                  </a:lnTo>
                  <a:lnTo>
                    <a:pt x="1007" y="34"/>
                  </a:lnTo>
                  <a:lnTo>
                    <a:pt x="983" y="31"/>
                  </a:lnTo>
                  <a:lnTo>
                    <a:pt x="957" y="27"/>
                  </a:lnTo>
                  <a:lnTo>
                    <a:pt x="929" y="24"/>
                  </a:lnTo>
                  <a:lnTo>
                    <a:pt x="899" y="21"/>
                  </a:lnTo>
                  <a:lnTo>
                    <a:pt x="868" y="18"/>
                  </a:lnTo>
                  <a:lnTo>
                    <a:pt x="833" y="14"/>
                  </a:lnTo>
                  <a:lnTo>
                    <a:pt x="798" y="12"/>
                  </a:lnTo>
                  <a:lnTo>
                    <a:pt x="760" y="9"/>
                  </a:lnTo>
                  <a:lnTo>
                    <a:pt x="721" y="6"/>
                  </a:lnTo>
                  <a:lnTo>
                    <a:pt x="679" y="5"/>
                  </a:lnTo>
                  <a:lnTo>
                    <a:pt x="635" y="3"/>
                  </a:lnTo>
                  <a:lnTo>
                    <a:pt x="592" y="1"/>
                  </a:lnTo>
                  <a:lnTo>
                    <a:pt x="545" y="0"/>
                  </a:lnTo>
                  <a:lnTo>
                    <a:pt x="496" y="0"/>
                  </a:lnTo>
                  <a:lnTo>
                    <a:pt x="446" y="0"/>
                  </a:lnTo>
                  <a:lnTo>
                    <a:pt x="395" y="1"/>
                  </a:lnTo>
                  <a:lnTo>
                    <a:pt x="343" y="3"/>
                  </a:lnTo>
                  <a:lnTo>
                    <a:pt x="289" y="4"/>
                  </a:lnTo>
                  <a:lnTo>
                    <a:pt x="234" y="6"/>
                  </a:lnTo>
                  <a:lnTo>
                    <a:pt x="176" y="10"/>
                  </a:lnTo>
                  <a:lnTo>
                    <a:pt x="119" y="14"/>
                  </a:lnTo>
                  <a:lnTo>
                    <a:pt x="61" y="19"/>
                  </a:lnTo>
                  <a:lnTo>
                    <a:pt x="0" y="26"/>
                  </a:lnTo>
                  <a:lnTo>
                    <a:pt x="0"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5" name="Freeform 524"/>
            <p:cNvSpPr>
              <a:spLocks noChangeAspect="1"/>
            </p:cNvSpPr>
            <p:nvPr/>
          </p:nvSpPr>
          <p:spPr bwMode="auto">
            <a:xfrm>
              <a:off x="5171" y="1923"/>
              <a:ext cx="148" cy="49"/>
            </a:xfrm>
            <a:custGeom>
              <a:avLst/>
              <a:gdLst>
                <a:gd name="T0" fmla="*/ 0 w 148"/>
                <a:gd name="T1" fmla="*/ 0 h 49"/>
                <a:gd name="T2" fmla="*/ 6 w 148"/>
                <a:gd name="T3" fmla="*/ 2 h 49"/>
                <a:gd name="T4" fmla="*/ 23 w 148"/>
                <a:gd name="T5" fmla="*/ 4 h 49"/>
                <a:gd name="T6" fmla="*/ 46 w 148"/>
                <a:gd name="T7" fmla="*/ 9 h 49"/>
                <a:gd name="T8" fmla="*/ 73 w 148"/>
                <a:gd name="T9" fmla="*/ 15 h 49"/>
                <a:gd name="T10" fmla="*/ 99 w 148"/>
                <a:gd name="T11" fmla="*/ 21 h 49"/>
                <a:gd name="T12" fmla="*/ 123 w 148"/>
                <a:gd name="T13" fmla="*/ 26 h 49"/>
                <a:gd name="T14" fmla="*/ 140 w 148"/>
                <a:gd name="T15" fmla="*/ 31 h 49"/>
                <a:gd name="T16" fmla="*/ 148 w 148"/>
                <a:gd name="T17" fmla="*/ 34 h 49"/>
                <a:gd name="T18" fmla="*/ 148 w 148"/>
                <a:gd name="T19" fmla="*/ 49 h 49"/>
                <a:gd name="T20" fmla="*/ 142 w 148"/>
                <a:gd name="T21" fmla="*/ 48 h 49"/>
                <a:gd name="T22" fmla="*/ 128 w 148"/>
                <a:gd name="T23" fmla="*/ 44 h 49"/>
                <a:gd name="T24" fmla="*/ 107 w 148"/>
                <a:gd name="T25" fmla="*/ 40 h 49"/>
                <a:gd name="T26" fmla="*/ 82 w 148"/>
                <a:gd name="T27" fmla="*/ 34 h 49"/>
                <a:gd name="T28" fmla="*/ 56 w 148"/>
                <a:gd name="T29" fmla="*/ 29 h 49"/>
                <a:gd name="T30" fmla="*/ 32 w 148"/>
                <a:gd name="T31" fmla="*/ 24 h 49"/>
                <a:gd name="T32" fmla="*/ 12 w 148"/>
                <a:gd name="T33" fmla="*/ 20 h 49"/>
                <a:gd name="T34" fmla="*/ 0 w 148"/>
                <a:gd name="T35" fmla="*/ 17 h 49"/>
                <a:gd name="T36" fmla="*/ 0 w 1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49"/>
                <a:gd name="T59" fmla="*/ 148 w 1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49">
                  <a:moveTo>
                    <a:pt x="0" y="0"/>
                  </a:moveTo>
                  <a:lnTo>
                    <a:pt x="6" y="2"/>
                  </a:lnTo>
                  <a:lnTo>
                    <a:pt x="23" y="4"/>
                  </a:lnTo>
                  <a:lnTo>
                    <a:pt x="46" y="9"/>
                  </a:lnTo>
                  <a:lnTo>
                    <a:pt x="73" y="15"/>
                  </a:lnTo>
                  <a:lnTo>
                    <a:pt x="99" y="21"/>
                  </a:lnTo>
                  <a:lnTo>
                    <a:pt x="123" y="26"/>
                  </a:lnTo>
                  <a:lnTo>
                    <a:pt x="140" y="31"/>
                  </a:lnTo>
                  <a:lnTo>
                    <a:pt x="148" y="34"/>
                  </a:lnTo>
                  <a:lnTo>
                    <a:pt x="148" y="49"/>
                  </a:lnTo>
                  <a:lnTo>
                    <a:pt x="142" y="48"/>
                  </a:lnTo>
                  <a:lnTo>
                    <a:pt x="128" y="44"/>
                  </a:lnTo>
                  <a:lnTo>
                    <a:pt x="107" y="40"/>
                  </a:lnTo>
                  <a:lnTo>
                    <a:pt x="82" y="34"/>
                  </a:lnTo>
                  <a:lnTo>
                    <a:pt x="56" y="29"/>
                  </a:lnTo>
                  <a:lnTo>
                    <a:pt x="32" y="24"/>
                  </a:lnTo>
                  <a:lnTo>
                    <a:pt x="12" y="20"/>
                  </a:lnTo>
                  <a:lnTo>
                    <a:pt x="0" y="17"/>
                  </a:lnTo>
                  <a:lnTo>
                    <a:pt x="0"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525"/>
            <p:cNvSpPr>
              <a:spLocks noChangeAspect="1"/>
            </p:cNvSpPr>
            <p:nvPr/>
          </p:nvSpPr>
          <p:spPr bwMode="auto">
            <a:xfrm>
              <a:off x="3905" y="1899"/>
              <a:ext cx="156" cy="49"/>
            </a:xfrm>
            <a:custGeom>
              <a:avLst/>
              <a:gdLst>
                <a:gd name="T0" fmla="*/ 156 w 156"/>
                <a:gd name="T1" fmla="*/ 0 h 49"/>
                <a:gd name="T2" fmla="*/ 156 w 156"/>
                <a:gd name="T3" fmla="*/ 17 h 49"/>
                <a:gd name="T4" fmla="*/ 151 w 156"/>
                <a:gd name="T5" fmla="*/ 18 h 49"/>
                <a:gd name="T6" fmla="*/ 137 w 156"/>
                <a:gd name="T7" fmla="*/ 19 h 49"/>
                <a:gd name="T8" fmla="*/ 117 w 156"/>
                <a:gd name="T9" fmla="*/ 23 h 49"/>
                <a:gd name="T10" fmla="*/ 94 w 156"/>
                <a:gd name="T11" fmla="*/ 28 h 49"/>
                <a:gd name="T12" fmla="*/ 67 w 156"/>
                <a:gd name="T13" fmla="*/ 33 h 49"/>
                <a:gd name="T14" fmla="*/ 42 w 156"/>
                <a:gd name="T15" fmla="*/ 39 h 49"/>
                <a:gd name="T16" fmla="*/ 20 w 156"/>
                <a:gd name="T17" fmla="*/ 44 h 49"/>
                <a:gd name="T18" fmla="*/ 5 w 156"/>
                <a:gd name="T19" fmla="*/ 49 h 49"/>
                <a:gd name="T20" fmla="*/ 0 w 156"/>
                <a:gd name="T21" fmla="*/ 31 h 49"/>
                <a:gd name="T22" fmla="*/ 5 w 156"/>
                <a:gd name="T23" fmla="*/ 30 h 49"/>
                <a:gd name="T24" fmla="*/ 19 w 156"/>
                <a:gd name="T25" fmla="*/ 26 h 49"/>
                <a:gd name="T26" fmla="*/ 41 w 156"/>
                <a:gd name="T27" fmla="*/ 22 h 49"/>
                <a:gd name="T28" fmla="*/ 64 w 156"/>
                <a:gd name="T29" fmla="*/ 15 h 49"/>
                <a:gd name="T30" fmla="*/ 91 w 156"/>
                <a:gd name="T31" fmla="*/ 10 h 49"/>
                <a:gd name="T32" fmla="*/ 117 w 156"/>
                <a:gd name="T33" fmla="*/ 5 h 49"/>
                <a:gd name="T34" fmla="*/ 139 w 156"/>
                <a:gd name="T35" fmla="*/ 1 h 49"/>
                <a:gd name="T36" fmla="*/ 156 w 156"/>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49"/>
                <a:gd name="T59" fmla="*/ 156 w 15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49">
                  <a:moveTo>
                    <a:pt x="156" y="0"/>
                  </a:moveTo>
                  <a:lnTo>
                    <a:pt x="156" y="17"/>
                  </a:lnTo>
                  <a:lnTo>
                    <a:pt x="151" y="18"/>
                  </a:lnTo>
                  <a:lnTo>
                    <a:pt x="137" y="19"/>
                  </a:lnTo>
                  <a:lnTo>
                    <a:pt x="117" y="23"/>
                  </a:lnTo>
                  <a:lnTo>
                    <a:pt x="94" y="28"/>
                  </a:lnTo>
                  <a:lnTo>
                    <a:pt x="67" y="33"/>
                  </a:lnTo>
                  <a:lnTo>
                    <a:pt x="42" y="39"/>
                  </a:lnTo>
                  <a:lnTo>
                    <a:pt x="20" y="44"/>
                  </a:lnTo>
                  <a:lnTo>
                    <a:pt x="5" y="49"/>
                  </a:lnTo>
                  <a:lnTo>
                    <a:pt x="0" y="31"/>
                  </a:lnTo>
                  <a:lnTo>
                    <a:pt x="5" y="30"/>
                  </a:lnTo>
                  <a:lnTo>
                    <a:pt x="19" y="26"/>
                  </a:lnTo>
                  <a:lnTo>
                    <a:pt x="41" y="22"/>
                  </a:lnTo>
                  <a:lnTo>
                    <a:pt x="64" y="15"/>
                  </a:lnTo>
                  <a:lnTo>
                    <a:pt x="91" y="10"/>
                  </a:lnTo>
                  <a:lnTo>
                    <a:pt x="117" y="5"/>
                  </a:lnTo>
                  <a:lnTo>
                    <a:pt x="139" y="1"/>
                  </a:lnTo>
                  <a:lnTo>
                    <a:pt x="156" y="0"/>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526"/>
            <p:cNvSpPr>
              <a:spLocks noChangeAspect="1"/>
            </p:cNvSpPr>
            <p:nvPr/>
          </p:nvSpPr>
          <p:spPr bwMode="auto">
            <a:xfrm>
              <a:off x="4103" y="2780"/>
              <a:ext cx="963" cy="78"/>
            </a:xfrm>
            <a:custGeom>
              <a:avLst/>
              <a:gdLst>
                <a:gd name="T0" fmla="*/ 0 w 963"/>
                <a:gd name="T1" fmla="*/ 0 h 78"/>
                <a:gd name="T2" fmla="*/ 5 w 963"/>
                <a:gd name="T3" fmla="*/ 2 h 78"/>
                <a:gd name="T4" fmla="*/ 17 w 963"/>
                <a:gd name="T5" fmla="*/ 3 h 78"/>
                <a:gd name="T6" fmla="*/ 38 w 963"/>
                <a:gd name="T7" fmla="*/ 7 h 78"/>
                <a:gd name="T8" fmla="*/ 66 w 963"/>
                <a:gd name="T9" fmla="*/ 12 h 78"/>
                <a:gd name="T10" fmla="*/ 102 w 963"/>
                <a:gd name="T11" fmla="*/ 16 h 78"/>
                <a:gd name="T12" fmla="*/ 145 w 963"/>
                <a:gd name="T13" fmla="*/ 21 h 78"/>
                <a:gd name="T14" fmla="*/ 197 w 963"/>
                <a:gd name="T15" fmla="*/ 26 h 78"/>
                <a:gd name="T16" fmla="*/ 255 w 963"/>
                <a:gd name="T17" fmla="*/ 31 h 78"/>
                <a:gd name="T18" fmla="*/ 320 w 963"/>
                <a:gd name="T19" fmla="*/ 35 h 78"/>
                <a:gd name="T20" fmla="*/ 393 w 963"/>
                <a:gd name="T21" fmla="*/ 38 h 78"/>
                <a:gd name="T22" fmla="*/ 471 w 963"/>
                <a:gd name="T23" fmla="*/ 39 h 78"/>
                <a:gd name="T24" fmla="*/ 557 w 963"/>
                <a:gd name="T25" fmla="*/ 39 h 78"/>
                <a:gd name="T26" fmla="*/ 649 w 963"/>
                <a:gd name="T27" fmla="*/ 37 h 78"/>
                <a:gd name="T28" fmla="*/ 748 w 963"/>
                <a:gd name="T29" fmla="*/ 33 h 78"/>
                <a:gd name="T30" fmla="*/ 852 w 963"/>
                <a:gd name="T31" fmla="*/ 25 h 78"/>
                <a:gd name="T32" fmla="*/ 963 w 963"/>
                <a:gd name="T33" fmla="*/ 15 h 78"/>
                <a:gd name="T34" fmla="*/ 957 w 963"/>
                <a:gd name="T35" fmla="*/ 16 h 78"/>
                <a:gd name="T36" fmla="*/ 941 w 963"/>
                <a:gd name="T37" fmla="*/ 21 h 78"/>
                <a:gd name="T38" fmla="*/ 915 w 963"/>
                <a:gd name="T39" fmla="*/ 28 h 78"/>
                <a:gd name="T40" fmla="*/ 877 w 963"/>
                <a:gd name="T41" fmla="*/ 35 h 78"/>
                <a:gd name="T42" fmla="*/ 834 w 963"/>
                <a:gd name="T43" fmla="*/ 44 h 78"/>
                <a:gd name="T44" fmla="*/ 780 w 963"/>
                <a:gd name="T45" fmla="*/ 55 h 78"/>
                <a:gd name="T46" fmla="*/ 721 w 963"/>
                <a:gd name="T47" fmla="*/ 62 h 78"/>
                <a:gd name="T48" fmla="*/ 656 w 963"/>
                <a:gd name="T49" fmla="*/ 70 h 78"/>
                <a:gd name="T50" fmla="*/ 584 w 963"/>
                <a:gd name="T51" fmla="*/ 75 h 78"/>
                <a:gd name="T52" fmla="*/ 509 w 963"/>
                <a:gd name="T53" fmla="*/ 78 h 78"/>
                <a:gd name="T54" fmla="*/ 429 w 963"/>
                <a:gd name="T55" fmla="*/ 78 h 78"/>
                <a:gd name="T56" fmla="*/ 347 w 963"/>
                <a:gd name="T57" fmla="*/ 73 h 78"/>
                <a:gd name="T58" fmla="*/ 261 w 963"/>
                <a:gd name="T59" fmla="*/ 64 h 78"/>
                <a:gd name="T60" fmla="*/ 175 w 963"/>
                <a:gd name="T61" fmla="*/ 50 h 78"/>
                <a:gd name="T62" fmla="*/ 88 w 963"/>
                <a:gd name="T63" fmla="*/ 28 h 78"/>
                <a:gd name="T64" fmla="*/ 0 w 963"/>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3"/>
                <a:gd name="T100" fmla="*/ 0 h 78"/>
                <a:gd name="T101" fmla="*/ 963 w 96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3" h="78">
                  <a:moveTo>
                    <a:pt x="0" y="0"/>
                  </a:moveTo>
                  <a:lnTo>
                    <a:pt x="5" y="2"/>
                  </a:lnTo>
                  <a:lnTo>
                    <a:pt x="17" y="3"/>
                  </a:lnTo>
                  <a:lnTo>
                    <a:pt x="38" y="7"/>
                  </a:lnTo>
                  <a:lnTo>
                    <a:pt x="66" y="12"/>
                  </a:lnTo>
                  <a:lnTo>
                    <a:pt x="102" y="16"/>
                  </a:lnTo>
                  <a:lnTo>
                    <a:pt x="145" y="21"/>
                  </a:lnTo>
                  <a:lnTo>
                    <a:pt x="197" y="26"/>
                  </a:lnTo>
                  <a:lnTo>
                    <a:pt x="255" y="31"/>
                  </a:lnTo>
                  <a:lnTo>
                    <a:pt x="320" y="35"/>
                  </a:lnTo>
                  <a:lnTo>
                    <a:pt x="393" y="38"/>
                  </a:lnTo>
                  <a:lnTo>
                    <a:pt x="471" y="39"/>
                  </a:lnTo>
                  <a:lnTo>
                    <a:pt x="557" y="39"/>
                  </a:lnTo>
                  <a:lnTo>
                    <a:pt x="649" y="37"/>
                  </a:lnTo>
                  <a:lnTo>
                    <a:pt x="748" y="33"/>
                  </a:lnTo>
                  <a:lnTo>
                    <a:pt x="852" y="25"/>
                  </a:lnTo>
                  <a:lnTo>
                    <a:pt x="963" y="15"/>
                  </a:lnTo>
                  <a:lnTo>
                    <a:pt x="957" y="16"/>
                  </a:lnTo>
                  <a:lnTo>
                    <a:pt x="941" y="21"/>
                  </a:lnTo>
                  <a:lnTo>
                    <a:pt x="915" y="28"/>
                  </a:lnTo>
                  <a:lnTo>
                    <a:pt x="877" y="35"/>
                  </a:lnTo>
                  <a:lnTo>
                    <a:pt x="834" y="44"/>
                  </a:lnTo>
                  <a:lnTo>
                    <a:pt x="780" y="55"/>
                  </a:lnTo>
                  <a:lnTo>
                    <a:pt x="721" y="62"/>
                  </a:lnTo>
                  <a:lnTo>
                    <a:pt x="656" y="70"/>
                  </a:lnTo>
                  <a:lnTo>
                    <a:pt x="584" y="75"/>
                  </a:lnTo>
                  <a:lnTo>
                    <a:pt x="509" y="78"/>
                  </a:lnTo>
                  <a:lnTo>
                    <a:pt x="429" y="78"/>
                  </a:lnTo>
                  <a:lnTo>
                    <a:pt x="347" y="73"/>
                  </a:lnTo>
                  <a:lnTo>
                    <a:pt x="261" y="64"/>
                  </a:lnTo>
                  <a:lnTo>
                    <a:pt x="175" y="50"/>
                  </a:lnTo>
                  <a:lnTo>
                    <a:pt x="88" y="28"/>
                  </a:lnTo>
                  <a:lnTo>
                    <a:pt x="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8" name="Freeform 527"/>
            <p:cNvSpPr>
              <a:spLocks noChangeAspect="1"/>
            </p:cNvSpPr>
            <p:nvPr/>
          </p:nvSpPr>
          <p:spPr bwMode="auto">
            <a:xfrm>
              <a:off x="4036" y="1424"/>
              <a:ext cx="50" cy="476"/>
            </a:xfrm>
            <a:custGeom>
              <a:avLst/>
              <a:gdLst>
                <a:gd name="T0" fmla="*/ 25 w 50"/>
                <a:gd name="T1" fmla="*/ 475 h 476"/>
                <a:gd name="T2" fmla="*/ 50 w 50"/>
                <a:gd name="T3" fmla="*/ 0 h 476"/>
                <a:gd name="T4" fmla="*/ 19 w 50"/>
                <a:gd name="T5" fmla="*/ 0 h 476"/>
                <a:gd name="T6" fmla="*/ 0 w 50"/>
                <a:gd name="T7" fmla="*/ 476 h 476"/>
                <a:gd name="T8" fmla="*/ 25 w 50"/>
                <a:gd name="T9" fmla="*/ 475 h 476"/>
                <a:gd name="T10" fmla="*/ 0 60000 65536"/>
                <a:gd name="T11" fmla="*/ 0 60000 65536"/>
                <a:gd name="T12" fmla="*/ 0 60000 65536"/>
                <a:gd name="T13" fmla="*/ 0 60000 65536"/>
                <a:gd name="T14" fmla="*/ 0 60000 65536"/>
                <a:gd name="T15" fmla="*/ 0 w 50"/>
                <a:gd name="T16" fmla="*/ 0 h 476"/>
                <a:gd name="T17" fmla="*/ 50 w 50"/>
                <a:gd name="T18" fmla="*/ 476 h 476"/>
              </a:gdLst>
              <a:ahLst/>
              <a:cxnLst>
                <a:cxn ang="T10">
                  <a:pos x="T0" y="T1"/>
                </a:cxn>
                <a:cxn ang="T11">
                  <a:pos x="T2" y="T3"/>
                </a:cxn>
                <a:cxn ang="T12">
                  <a:pos x="T4" y="T5"/>
                </a:cxn>
                <a:cxn ang="T13">
                  <a:pos x="T6" y="T7"/>
                </a:cxn>
                <a:cxn ang="T14">
                  <a:pos x="T8" y="T9"/>
                </a:cxn>
              </a:cxnLst>
              <a:rect l="T15" t="T16" r="T17" b="T18"/>
              <a:pathLst>
                <a:path w="50" h="476">
                  <a:moveTo>
                    <a:pt x="25" y="475"/>
                  </a:moveTo>
                  <a:lnTo>
                    <a:pt x="50" y="0"/>
                  </a:lnTo>
                  <a:lnTo>
                    <a:pt x="19" y="0"/>
                  </a:lnTo>
                  <a:lnTo>
                    <a:pt x="0" y="476"/>
                  </a:lnTo>
                  <a:lnTo>
                    <a:pt x="25" y="475"/>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528"/>
            <p:cNvSpPr>
              <a:spLocks noChangeAspect="1"/>
            </p:cNvSpPr>
            <p:nvPr/>
          </p:nvSpPr>
          <p:spPr bwMode="auto">
            <a:xfrm>
              <a:off x="5094" y="1433"/>
              <a:ext cx="98" cy="490"/>
            </a:xfrm>
            <a:custGeom>
              <a:avLst/>
              <a:gdLst>
                <a:gd name="T0" fmla="*/ 72 w 98"/>
                <a:gd name="T1" fmla="*/ 488 h 490"/>
                <a:gd name="T2" fmla="*/ 0 w 98"/>
                <a:gd name="T3" fmla="*/ 0 h 490"/>
                <a:gd name="T4" fmla="*/ 31 w 98"/>
                <a:gd name="T5" fmla="*/ 0 h 490"/>
                <a:gd name="T6" fmla="*/ 98 w 98"/>
                <a:gd name="T7" fmla="*/ 490 h 490"/>
                <a:gd name="T8" fmla="*/ 72 w 98"/>
                <a:gd name="T9" fmla="*/ 488 h 490"/>
                <a:gd name="T10" fmla="*/ 0 60000 65536"/>
                <a:gd name="T11" fmla="*/ 0 60000 65536"/>
                <a:gd name="T12" fmla="*/ 0 60000 65536"/>
                <a:gd name="T13" fmla="*/ 0 60000 65536"/>
                <a:gd name="T14" fmla="*/ 0 60000 65536"/>
                <a:gd name="T15" fmla="*/ 0 w 98"/>
                <a:gd name="T16" fmla="*/ 0 h 490"/>
                <a:gd name="T17" fmla="*/ 98 w 98"/>
                <a:gd name="T18" fmla="*/ 490 h 490"/>
              </a:gdLst>
              <a:ahLst/>
              <a:cxnLst>
                <a:cxn ang="T10">
                  <a:pos x="T0" y="T1"/>
                </a:cxn>
                <a:cxn ang="T11">
                  <a:pos x="T2" y="T3"/>
                </a:cxn>
                <a:cxn ang="T12">
                  <a:pos x="T4" y="T5"/>
                </a:cxn>
                <a:cxn ang="T13">
                  <a:pos x="T6" y="T7"/>
                </a:cxn>
                <a:cxn ang="T14">
                  <a:pos x="T8" y="T9"/>
                </a:cxn>
              </a:cxnLst>
              <a:rect l="T15" t="T16" r="T17" b="T18"/>
              <a:pathLst>
                <a:path w="98" h="490">
                  <a:moveTo>
                    <a:pt x="72" y="488"/>
                  </a:moveTo>
                  <a:lnTo>
                    <a:pt x="0" y="0"/>
                  </a:lnTo>
                  <a:lnTo>
                    <a:pt x="31" y="0"/>
                  </a:lnTo>
                  <a:lnTo>
                    <a:pt x="98" y="490"/>
                  </a:lnTo>
                  <a:lnTo>
                    <a:pt x="72" y="488"/>
                  </a:lnTo>
                  <a:close/>
                </a:path>
              </a:pathLst>
            </a:custGeom>
            <a:solidFill>
              <a:srgbClr val="5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529"/>
            <p:cNvSpPr>
              <a:spLocks noChangeAspect="1"/>
            </p:cNvSpPr>
            <p:nvPr/>
          </p:nvSpPr>
          <p:spPr bwMode="auto">
            <a:xfrm>
              <a:off x="4153" y="3488"/>
              <a:ext cx="855" cy="46"/>
            </a:xfrm>
            <a:custGeom>
              <a:avLst/>
              <a:gdLst>
                <a:gd name="T0" fmla="*/ 0 w 855"/>
                <a:gd name="T1" fmla="*/ 0 h 46"/>
                <a:gd name="T2" fmla="*/ 855 w 855"/>
                <a:gd name="T3" fmla="*/ 3 h 46"/>
                <a:gd name="T4" fmla="*/ 851 w 855"/>
                <a:gd name="T5" fmla="*/ 46 h 46"/>
                <a:gd name="T6" fmla="*/ 6 w 855"/>
                <a:gd name="T7" fmla="*/ 37 h 46"/>
                <a:gd name="T8" fmla="*/ 0 w 855"/>
                <a:gd name="T9" fmla="*/ 0 h 46"/>
                <a:gd name="T10" fmla="*/ 0 60000 65536"/>
                <a:gd name="T11" fmla="*/ 0 60000 65536"/>
                <a:gd name="T12" fmla="*/ 0 60000 65536"/>
                <a:gd name="T13" fmla="*/ 0 60000 65536"/>
                <a:gd name="T14" fmla="*/ 0 60000 65536"/>
                <a:gd name="T15" fmla="*/ 0 w 855"/>
                <a:gd name="T16" fmla="*/ 0 h 46"/>
                <a:gd name="T17" fmla="*/ 855 w 855"/>
                <a:gd name="T18" fmla="*/ 46 h 46"/>
              </a:gdLst>
              <a:ahLst/>
              <a:cxnLst>
                <a:cxn ang="T10">
                  <a:pos x="T0" y="T1"/>
                </a:cxn>
                <a:cxn ang="T11">
                  <a:pos x="T2" y="T3"/>
                </a:cxn>
                <a:cxn ang="T12">
                  <a:pos x="T4" y="T5"/>
                </a:cxn>
                <a:cxn ang="T13">
                  <a:pos x="T6" y="T7"/>
                </a:cxn>
                <a:cxn ang="T14">
                  <a:pos x="T8" y="T9"/>
                </a:cxn>
              </a:cxnLst>
              <a:rect l="T15" t="T16" r="T17" b="T18"/>
              <a:pathLst>
                <a:path w="855" h="46">
                  <a:moveTo>
                    <a:pt x="0" y="0"/>
                  </a:moveTo>
                  <a:lnTo>
                    <a:pt x="855" y="3"/>
                  </a:lnTo>
                  <a:lnTo>
                    <a:pt x="851" y="46"/>
                  </a:lnTo>
                  <a:lnTo>
                    <a:pt x="6" y="37"/>
                  </a:lnTo>
                  <a:lnTo>
                    <a:pt x="0" y="0"/>
                  </a:lnTo>
                  <a:close/>
                </a:path>
              </a:pathLst>
            </a:custGeom>
            <a:solidFill>
              <a:srgbClr val="4D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530"/>
            <p:cNvSpPr>
              <a:spLocks noChangeAspect="1"/>
            </p:cNvSpPr>
            <p:nvPr/>
          </p:nvSpPr>
          <p:spPr bwMode="auto">
            <a:xfrm>
              <a:off x="4359" y="2919"/>
              <a:ext cx="428" cy="411"/>
            </a:xfrm>
            <a:custGeom>
              <a:avLst/>
              <a:gdLst>
                <a:gd name="T0" fmla="*/ 214 w 428"/>
                <a:gd name="T1" fmla="*/ 411 h 411"/>
                <a:gd name="T2" fmla="*/ 256 w 428"/>
                <a:gd name="T3" fmla="*/ 407 h 411"/>
                <a:gd name="T4" fmla="*/ 295 w 428"/>
                <a:gd name="T5" fmla="*/ 395 h 411"/>
                <a:gd name="T6" fmla="*/ 331 w 428"/>
                <a:gd name="T7" fmla="*/ 376 h 411"/>
                <a:gd name="T8" fmla="*/ 362 w 428"/>
                <a:gd name="T9" fmla="*/ 350 h 411"/>
                <a:gd name="T10" fmla="*/ 389 w 428"/>
                <a:gd name="T11" fmla="*/ 320 h 411"/>
                <a:gd name="T12" fmla="*/ 409 w 428"/>
                <a:gd name="T13" fmla="*/ 285 h 411"/>
                <a:gd name="T14" fmla="*/ 423 w 428"/>
                <a:gd name="T15" fmla="*/ 247 h 411"/>
                <a:gd name="T16" fmla="*/ 428 w 428"/>
                <a:gd name="T17" fmla="*/ 205 h 411"/>
                <a:gd name="T18" fmla="*/ 425 w 428"/>
                <a:gd name="T19" fmla="*/ 164 h 411"/>
                <a:gd name="T20" fmla="*/ 414 w 428"/>
                <a:gd name="T21" fmla="*/ 125 h 411"/>
                <a:gd name="T22" fmla="*/ 395 w 428"/>
                <a:gd name="T23" fmla="*/ 90 h 411"/>
                <a:gd name="T24" fmla="*/ 368 w 428"/>
                <a:gd name="T25" fmla="*/ 59 h 411"/>
                <a:gd name="T26" fmla="*/ 336 w 428"/>
                <a:gd name="T27" fmla="*/ 35 h 411"/>
                <a:gd name="T28" fmla="*/ 300 w 428"/>
                <a:gd name="T29" fmla="*/ 15 h 411"/>
                <a:gd name="T30" fmla="*/ 258 w 428"/>
                <a:gd name="T31" fmla="*/ 4 h 411"/>
                <a:gd name="T32" fmla="*/ 214 w 428"/>
                <a:gd name="T33" fmla="*/ 0 h 411"/>
                <a:gd name="T34" fmla="*/ 169 w 428"/>
                <a:gd name="T35" fmla="*/ 4 h 411"/>
                <a:gd name="T36" fmla="*/ 128 w 428"/>
                <a:gd name="T37" fmla="*/ 15 h 411"/>
                <a:gd name="T38" fmla="*/ 91 w 428"/>
                <a:gd name="T39" fmla="*/ 35 h 411"/>
                <a:gd name="T40" fmla="*/ 58 w 428"/>
                <a:gd name="T41" fmla="*/ 59 h 411"/>
                <a:gd name="T42" fmla="*/ 33 w 428"/>
                <a:gd name="T43" fmla="*/ 90 h 411"/>
                <a:gd name="T44" fmla="*/ 14 w 428"/>
                <a:gd name="T45" fmla="*/ 125 h 411"/>
                <a:gd name="T46" fmla="*/ 2 w 428"/>
                <a:gd name="T47" fmla="*/ 164 h 411"/>
                <a:gd name="T48" fmla="*/ 0 w 428"/>
                <a:gd name="T49" fmla="*/ 205 h 411"/>
                <a:gd name="T50" fmla="*/ 6 w 428"/>
                <a:gd name="T51" fmla="*/ 247 h 411"/>
                <a:gd name="T52" fmla="*/ 20 w 428"/>
                <a:gd name="T53" fmla="*/ 285 h 411"/>
                <a:gd name="T54" fmla="*/ 41 w 428"/>
                <a:gd name="T55" fmla="*/ 320 h 411"/>
                <a:gd name="T56" fmla="*/ 67 w 428"/>
                <a:gd name="T57" fmla="*/ 350 h 411"/>
                <a:gd name="T58" fmla="*/ 98 w 428"/>
                <a:gd name="T59" fmla="*/ 376 h 411"/>
                <a:gd name="T60" fmla="*/ 134 w 428"/>
                <a:gd name="T61" fmla="*/ 395 h 411"/>
                <a:gd name="T62" fmla="*/ 173 w 428"/>
                <a:gd name="T63" fmla="*/ 407 h 411"/>
                <a:gd name="T64" fmla="*/ 214 w 428"/>
                <a:gd name="T65" fmla="*/ 411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8"/>
                <a:gd name="T100" fmla="*/ 0 h 411"/>
                <a:gd name="T101" fmla="*/ 428 w 428"/>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8" h="411">
                  <a:moveTo>
                    <a:pt x="214" y="411"/>
                  </a:moveTo>
                  <a:lnTo>
                    <a:pt x="256" y="407"/>
                  </a:lnTo>
                  <a:lnTo>
                    <a:pt x="295" y="395"/>
                  </a:lnTo>
                  <a:lnTo>
                    <a:pt x="331" y="376"/>
                  </a:lnTo>
                  <a:lnTo>
                    <a:pt x="362" y="350"/>
                  </a:lnTo>
                  <a:lnTo>
                    <a:pt x="389" y="320"/>
                  </a:lnTo>
                  <a:lnTo>
                    <a:pt x="409" y="285"/>
                  </a:lnTo>
                  <a:lnTo>
                    <a:pt x="423" y="247"/>
                  </a:lnTo>
                  <a:lnTo>
                    <a:pt x="428" y="205"/>
                  </a:lnTo>
                  <a:lnTo>
                    <a:pt x="425" y="164"/>
                  </a:lnTo>
                  <a:lnTo>
                    <a:pt x="414" y="125"/>
                  </a:lnTo>
                  <a:lnTo>
                    <a:pt x="395" y="90"/>
                  </a:lnTo>
                  <a:lnTo>
                    <a:pt x="368" y="59"/>
                  </a:lnTo>
                  <a:lnTo>
                    <a:pt x="336" y="35"/>
                  </a:lnTo>
                  <a:lnTo>
                    <a:pt x="300" y="15"/>
                  </a:lnTo>
                  <a:lnTo>
                    <a:pt x="258" y="4"/>
                  </a:lnTo>
                  <a:lnTo>
                    <a:pt x="214" y="0"/>
                  </a:lnTo>
                  <a:lnTo>
                    <a:pt x="169" y="4"/>
                  </a:lnTo>
                  <a:lnTo>
                    <a:pt x="128" y="15"/>
                  </a:lnTo>
                  <a:lnTo>
                    <a:pt x="91" y="35"/>
                  </a:lnTo>
                  <a:lnTo>
                    <a:pt x="58" y="59"/>
                  </a:lnTo>
                  <a:lnTo>
                    <a:pt x="33" y="90"/>
                  </a:lnTo>
                  <a:lnTo>
                    <a:pt x="14" y="125"/>
                  </a:lnTo>
                  <a:lnTo>
                    <a:pt x="2" y="164"/>
                  </a:lnTo>
                  <a:lnTo>
                    <a:pt x="0" y="205"/>
                  </a:lnTo>
                  <a:lnTo>
                    <a:pt x="6" y="247"/>
                  </a:lnTo>
                  <a:lnTo>
                    <a:pt x="20" y="285"/>
                  </a:lnTo>
                  <a:lnTo>
                    <a:pt x="41" y="320"/>
                  </a:lnTo>
                  <a:lnTo>
                    <a:pt x="67" y="350"/>
                  </a:lnTo>
                  <a:lnTo>
                    <a:pt x="98" y="376"/>
                  </a:lnTo>
                  <a:lnTo>
                    <a:pt x="134" y="395"/>
                  </a:lnTo>
                  <a:lnTo>
                    <a:pt x="173" y="407"/>
                  </a:lnTo>
                  <a:lnTo>
                    <a:pt x="214" y="411"/>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531"/>
            <p:cNvSpPr>
              <a:spLocks noChangeAspect="1"/>
            </p:cNvSpPr>
            <p:nvPr/>
          </p:nvSpPr>
          <p:spPr bwMode="auto">
            <a:xfrm>
              <a:off x="4439" y="2995"/>
              <a:ext cx="270" cy="259"/>
            </a:xfrm>
            <a:custGeom>
              <a:avLst/>
              <a:gdLst>
                <a:gd name="T0" fmla="*/ 134 w 270"/>
                <a:gd name="T1" fmla="*/ 259 h 259"/>
                <a:gd name="T2" fmla="*/ 160 w 270"/>
                <a:gd name="T3" fmla="*/ 256 h 259"/>
                <a:gd name="T4" fmla="*/ 185 w 270"/>
                <a:gd name="T5" fmla="*/ 248 h 259"/>
                <a:gd name="T6" fmla="*/ 209 w 270"/>
                <a:gd name="T7" fmla="*/ 237 h 259"/>
                <a:gd name="T8" fmla="*/ 228 w 270"/>
                <a:gd name="T9" fmla="*/ 221 h 259"/>
                <a:gd name="T10" fmla="*/ 245 w 270"/>
                <a:gd name="T11" fmla="*/ 202 h 259"/>
                <a:gd name="T12" fmla="*/ 257 w 270"/>
                <a:gd name="T13" fmla="*/ 180 h 259"/>
                <a:gd name="T14" fmla="*/ 267 w 270"/>
                <a:gd name="T15" fmla="*/ 155 h 259"/>
                <a:gd name="T16" fmla="*/ 270 w 270"/>
                <a:gd name="T17" fmla="*/ 129 h 259"/>
                <a:gd name="T18" fmla="*/ 268 w 270"/>
                <a:gd name="T19" fmla="*/ 103 h 259"/>
                <a:gd name="T20" fmla="*/ 260 w 270"/>
                <a:gd name="T21" fmla="*/ 79 h 259"/>
                <a:gd name="T22" fmla="*/ 248 w 270"/>
                <a:gd name="T23" fmla="*/ 57 h 259"/>
                <a:gd name="T24" fmla="*/ 232 w 270"/>
                <a:gd name="T25" fmla="*/ 38 h 259"/>
                <a:gd name="T26" fmla="*/ 212 w 270"/>
                <a:gd name="T27" fmla="*/ 22 h 259"/>
                <a:gd name="T28" fmla="*/ 189 w 270"/>
                <a:gd name="T29" fmla="*/ 10 h 259"/>
                <a:gd name="T30" fmla="*/ 162 w 270"/>
                <a:gd name="T31" fmla="*/ 3 h 259"/>
                <a:gd name="T32" fmla="*/ 134 w 270"/>
                <a:gd name="T33" fmla="*/ 0 h 259"/>
                <a:gd name="T34" fmla="*/ 106 w 270"/>
                <a:gd name="T35" fmla="*/ 3 h 259"/>
                <a:gd name="T36" fmla="*/ 81 w 270"/>
                <a:gd name="T37" fmla="*/ 10 h 259"/>
                <a:gd name="T38" fmla="*/ 57 w 270"/>
                <a:gd name="T39" fmla="*/ 22 h 259"/>
                <a:gd name="T40" fmla="*/ 37 w 270"/>
                <a:gd name="T41" fmla="*/ 38 h 259"/>
                <a:gd name="T42" fmla="*/ 20 w 270"/>
                <a:gd name="T43" fmla="*/ 57 h 259"/>
                <a:gd name="T44" fmla="*/ 9 w 270"/>
                <a:gd name="T45" fmla="*/ 79 h 259"/>
                <a:gd name="T46" fmla="*/ 1 w 270"/>
                <a:gd name="T47" fmla="*/ 103 h 259"/>
                <a:gd name="T48" fmla="*/ 0 w 270"/>
                <a:gd name="T49" fmla="*/ 129 h 259"/>
                <a:gd name="T50" fmla="*/ 3 w 270"/>
                <a:gd name="T51" fmla="*/ 155 h 259"/>
                <a:gd name="T52" fmla="*/ 11 w 270"/>
                <a:gd name="T53" fmla="*/ 180 h 259"/>
                <a:gd name="T54" fmla="*/ 25 w 270"/>
                <a:gd name="T55" fmla="*/ 202 h 259"/>
                <a:gd name="T56" fmla="*/ 40 w 270"/>
                <a:gd name="T57" fmla="*/ 221 h 259"/>
                <a:gd name="T58" fmla="*/ 61 w 270"/>
                <a:gd name="T59" fmla="*/ 237 h 259"/>
                <a:gd name="T60" fmla="*/ 82 w 270"/>
                <a:gd name="T61" fmla="*/ 248 h 259"/>
                <a:gd name="T62" fmla="*/ 107 w 270"/>
                <a:gd name="T63" fmla="*/ 256 h 259"/>
                <a:gd name="T64" fmla="*/ 134 w 270"/>
                <a:gd name="T65" fmla="*/ 25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9"/>
                <a:gd name="T101" fmla="*/ 270 w 270"/>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9">
                  <a:moveTo>
                    <a:pt x="134" y="259"/>
                  </a:moveTo>
                  <a:lnTo>
                    <a:pt x="160" y="256"/>
                  </a:lnTo>
                  <a:lnTo>
                    <a:pt x="185" y="248"/>
                  </a:lnTo>
                  <a:lnTo>
                    <a:pt x="209" y="237"/>
                  </a:lnTo>
                  <a:lnTo>
                    <a:pt x="228" y="221"/>
                  </a:lnTo>
                  <a:lnTo>
                    <a:pt x="245" y="202"/>
                  </a:lnTo>
                  <a:lnTo>
                    <a:pt x="257" y="180"/>
                  </a:lnTo>
                  <a:lnTo>
                    <a:pt x="267" y="155"/>
                  </a:lnTo>
                  <a:lnTo>
                    <a:pt x="270" y="129"/>
                  </a:lnTo>
                  <a:lnTo>
                    <a:pt x="268" y="103"/>
                  </a:lnTo>
                  <a:lnTo>
                    <a:pt x="260" y="79"/>
                  </a:lnTo>
                  <a:lnTo>
                    <a:pt x="248" y="57"/>
                  </a:lnTo>
                  <a:lnTo>
                    <a:pt x="232" y="38"/>
                  </a:lnTo>
                  <a:lnTo>
                    <a:pt x="212" y="22"/>
                  </a:lnTo>
                  <a:lnTo>
                    <a:pt x="189" y="10"/>
                  </a:lnTo>
                  <a:lnTo>
                    <a:pt x="162" y="3"/>
                  </a:lnTo>
                  <a:lnTo>
                    <a:pt x="134" y="0"/>
                  </a:lnTo>
                  <a:lnTo>
                    <a:pt x="106" y="3"/>
                  </a:lnTo>
                  <a:lnTo>
                    <a:pt x="81" y="10"/>
                  </a:lnTo>
                  <a:lnTo>
                    <a:pt x="57" y="22"/>
                  </a:lnTo>
                  <a:lnTo>
                    <a:pt x="37" y="38"/>
                  </a:lnTo>
                  <a:lnTo>
                    <a:pt x="20" y="57"/>
                  </a:lnTo>
                  <a:lnTo>
                    <a:pt x="9" y="79"/>
                  </a:lnTo>
                  <a:lnTo>
                    <a:pt x="1" y="103"/>
                  </a:lnTo>
                  <a:lnTo>
                    <a:pt x="0" y="129"/>
                  </a:lnTo>
                  <a:lnTo>
                    <a:pt x="3" y="155"/>
                  </a:lnTo>
                  <a:lnTo>
                    <a:pt x="11" y="180"/>
                  </a:lnTo>
                  <a:lnTo>
                    <a:pt x="25" y="202"/>
                  </a:lnTo>
                  <a:lnTo>
                    <a:pt x="40" y="221"/>
                  </a:lnTo>
                  <a:lnTo>
                    <a:pt x="61" y="237"/>
                  </a:lnTo>
                  <a:lnTo>
                    <a:pt x="82" y="248"/>
                  </a:lnTo>
                  <a:lnTo>
                    <a:pt x="107" y="256"/>
                  </a:lnTo>
                  <a:lnTo>
                    <a:pt x="134"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532"/>
            <p:cNvSpPr>
              <a:spLocks noChangeAspect="1"/>
            </p:cNvSpPr>
            <p:nvPr/>
          </p:nvSpPr>
          <p:spPr bwMode="auto">
            <a:xfrm>
              <a:off x="4404" y="2967"/>
              <a:ext cx="339" cy="315"/>
            </a:xfrm>
            <a:custGeom>
              <a:avLst/>
              <a:gdLst>
                <a:gd name="T0" fmla="*/ 169 w 339"/>
                <a:gd name="T1" fmla="*/ 315 h 315"/>
                <a:gd name="T2" fmla="*/ 203 w 339"/>
                <a:gd name="T3" fmla="*/ 312 h 315"/>
                <a:gd name="T4" fmla="*/ 234 w 339"/>
                <a:gd name="T5" fmla="*/ 302 h 315"/>
                <a:gd name="T6" fmla="*/ 263 w 339"/>
                <a:gd name="T7" fmla="*/ 288 h 315"/>
                <a:gd name="T8" fmla="*/ 288 w 339"/>
                <a:gd name="T9" fmla="*/ 268 h 315"/>
                <a:gd name="T10" fmla="*/ 308 w 339"/>
                <a:gd name="T11" fmla="*/ 245 h 315"/>
                <a:gd name="T12" fmla="*/ 323 w 339"/>
                <a:gd name="T13" fmla="*/ 218 h 315"/>
                <a:gd name="T14" fmla="*/ 334 w 339"/>
                <a:gd name="T15" fmla="*/ 188 h 315"/>
                <a:gd name="T16" fmla="*/ 339 w 339"/>
                <a:gd name="T17" fmla="*/ 157 h 315"/>
                <a:gd name="T18" fmla="*/ 339 w 339"/>
                <a:gd name="T19" fmla="*/ 141 h 315"/>
                <a:gd name="T20" fmla="*/ 336 w 339"/>
                <a:gd name="T21" fmla="*/ 125 h 315"/>
                <a:gd name="T22" fmla="*/ 331 w 339"/>
                <a:gd name="T23" fmla="*/ 109 h 315"/>
                <a:gd name="T24" fmla="*/ 325 w 339"/>
                <a:gd name="T25" fmla="*/ 94 h 315"/>
                <a:gd name="T26" fmla="*/ 317 w 339"/>
                <a:gd name="T27" fmla="*/ 78 h 315"/>
                <a:gd name="T28" fmla="*/ 308 w 339"/>
                <a:gd name="T29" fmla="*/ 66 h 315"/>
                <a:gd name="T30" fmla="*/ 297 w 339"/>
                <a:gd name="T31" fmla="*/ 51 h 315"/>
                <a:gd name="T32" fmla="*/ 284 w 339"/>
                <a:gd name="T33" fmla="*/ 40 h 315"/>
                <a:gd name="T34" fmla="*/ 272 w 339"/>
                <a:gd name="T35" fmla="*/ 31 h 315"/>
                <a:gd name="T36" fmla="*/ 259 w 339"/>
                <a:gd name="T37" fmla="*/ 23 h 315"/>
                <a:gd name="T38" fmla="*/ 245 w 339"/>
                <a:gd name="T39" fmla="*/ 15 h 315"/>
                <a:gd name="T40" fmla="*/ 231 w 339"/>
                <a:gd name="T41" fmla="*/ 10 h 315"/>
                <a:gd name="T42" fmla="*/ 216 w 339"/>
                <a:gd name="T43" fmla="*/ 6 h 315"/>
                <a:gd name="T44" fmla="*/ 202 w 339"/>
                <a:gd name="T45" fmla="*/ 2 h 315"/>
                <a:gd name="T46" fmla="*/ 185 w 339"/>
                <a:gd name="T47" fmla="*/ 1 h 315"/>
                <a:gd name="T48" fmla="*/ 169 w 339"/>
                <a:gd name="T49" fmla="*/ 0 h 315"/>
                <a:gd name="T50" fmla="*/ 153 w 339"/>
                <a:gd name="T51" fmla="*/ 1 h 315"/>
                <a:gd name="T52" fmla="*/ 138 w 339"/>
                <a:gd name="T53" fmla="*/ 2 h 315"/>
                <a:gd name="T54" fmla="*/ 122 w 339"/>
                <a:gd name="T55" fmla="*/ 6 h 315"/>
                <a:gd name="T56" fmla="*/ 108 w 339"/>
                <a:gd name="T57" fmla="*/ 10 h 315"/>
                <a:gd name="T58" fmla="*/ 94 w 339"/>
                <a:gd name="T59" fmla="*/ 15 h 315"/>
                <a:gd name="T60" fmla="*/ 80 w 339"/>
                <a:gd name="T61" fmla="*/ 23 h 315"/>
                <a:gd name="T62" fmla="*/ 66 w 339"/>
                <a:gd name="T63" fmla="*/ 31 h 315"/>
                <a:gd name="T64" fmla="*/ 53 w 339"/>
                <a:gd name="T65" fmla="*/ 40 h 315"/>
                <a:gd name="T66" fmla="*/ 41 w 339"/>
                <a:gd name="T67" fmla="*/ 51 h 315"/>
                <a:gd name="T68" fmla="*/ 30 w 339"/>
                <a:gd name="T69" fmla="*/ 66 h 315"/>
                <a:gd name="T70" fmla="*/ 21 w 339"/>
                <a:gd name="T71" fmla="*/ 78 h 315"/>
                <a:gd name="T72" fmla="*/ 13 w 339"/>
                <a:gd name="T73" fmla="*/ 94 h 315"/>
                <a:gd name="T74" fmla="*/ 7 w 339"/>
                <a:gd name="T75" fmla="*/ 109 h 315"/>
                <a:gd name="T76" fmla="*/ 2 w 339"/>
                <a:gd name="T77" fmla="*/ 125 h 315"/>
                <a:gd name="T78" fmla="*/ 0 w 339"/>
                <a:gd name="T79" fmla="*/ 141 h 315"/>
                <a:gd name="T80" fmla="*/ 0 w 339"/>
                <a:gd name="T81" fmla="*/ 157 h 315"/>
                <a:gd name="T82" fmla="*/ 5 w 339"/>
                <a:gd name="T83" fmla="*/ 188 h 315"/>
                <a:gd name="T84" fmla="*/ 14 w 339"/>
                <a:gd name="T85" fmla="*/ 218 h 315"/>
                <a:gd name="T86" fmla="*/ 30 w 339"/>
                <a:gd name="T87" fmla="*/ 245 h 315"/>
                <a:gd name="T88" fmla="*/ 50 w 339"/>
                <a:gd name="T89" fmla="*/ 268 h 315"/>
                <a:gd name="T90" fmla="*/ 75 w 339"/>
                <a:gd name="T91" fmla="*/ 288 h 315"/>
                <a:gd name="T92" fmla="*/ 103 w 339"/>
                <a:gd name="T93" fmla="*/ 302 h 315"/>
                <a:gd name="T94" fmla="*/ 135 w 339"/>
                <a:gd name="T95" fmla="*/ 312 h 315"/>
                <a:gd name="T96" fmla="*/ 169 w 339"/>
                <a:gd name="T97" fmla="*/ 315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15"/>
                <a:gd name="T149" fmla="*/ 339 w 33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15">
                  <a:moveTo>
                    <a:pt x="169" y="315"/>
                  </a:moveTo>
                  <a:lnTo>
                    <a:pt x="203" y="312"/>
                  </a:lnTo>
                  <a:lnTo>
                    <a:pt x="234" y="302"/>
                  </a:lnTo>
                  <a:lnTo>
                    <a:pt x="263" y="288"/>
                  </a:lnTo>
                  <a:lnTo>
                    <a:pt x="288" y="268"/>
                  </a:lnTo>
                  <a:lnTo>
                    <a:pt x="308" y="245"/>
                  </a:lnTo>
                  <a:lnTo>
                    <a:pt x="323" y="218"/>
                  </a:lnTo>
                  <a:lnTo>
                    <a:pt x="334" y="188"/>
                  </a:lnTo>
                  <a:lnTo>
                    <a:pt x="339" y="157"/>
                  </a:lnTo>
                  <a:lnTo>
                    <a:pt x="339" y="141"/>
                  </a:lnTo>
                  <a:lnTo>
                    <a:pt x="336" y="125"/>
                  </a:lnTo>
                  <a:lnTo>
                    <a:pt x="331" y="109"/>
                  </a:lnTo>
                  <a:lnTo>
                    <a:pt x="325" y="94"/>
                  </a:lnTo>
                  <a:lnTo>
                    <a:pt x="317" y="78"/>
                  </a:lnTo>
                  <a:lnTo>
                    <a:pt x="308" y="66"/>
                  </a:lnTo>
                  <a:lnTo>
                    <a:pt x="297" y="51"/>
                  </a:lnTo>
                  <a:lnTo>
                    <a:pt x="284" y="40"/>
                  </a:lnTo>
                  <a:lnTo>
                    <a:pt x="272" y="31"/>
                  </a:lnTo>
                  <a:lnTo>
                    <a:pt x="259" y="23"/>
                  </a:lnTo>
                  <a:lnTo>
                    <a:pt x="245" y="15"/>
                  </a:lnTo>
                  <a:lnTo>
                    <a:pt x="231" y="10"/>
                  </a:lnTo>
                  <a:lnTo>
                    <a:pt x="216" y="6"/>
                  </a:lnTo>
                  <a:lnTo>
                    <a:pt x="202" y="2"/>
                  </a:lnTo>
                  <a:lnTo>
                    <a:pt x="185" y="1"/>
                  </a:lnTo>
                  <a:lnTo>
                    <a:pt x="169" y="0"/>
                  </a:lnTo>
                  <a:lnTo>
                    <a:pt x="153" y="1"/>
                  </a:lnTo>
                  <a:lnTo>
                    <a:pt x="138" y="2"/>
                  </a:lnTo>
                  <a:lnTo>
                    <a:pt x="122" y="6"/>
                  </a:lnTo>
                  <a:lnTo>
                    <a:pt x="108" y="10"/>
                  </a:lnTo>
                  <a:lnTo>
                    <a:pt x="94" y="15"/>
                  </a:lnTo>
                  <a:lnTo>
                    <a:pt x="80" y="23"/>
                  </a:lnTo>
                  <a:lnTo>
                    <a:pt x="66" y="31"/>
                  </a:lnTo>
                  <a:lnTo>
                    <a:pt x="53" y="40"/>
                  </a:lnTo>
                  <a:lnTo>
                    <a:pt x="41" y="51"/>
                  </a:lnTo>
                  <a:lnTo>
                    <a:pt x="30" y="66"/>
                  </a:lnTo>
                  <a:lnTo>
                    <a:pt x="21" y="78"/>
                  </a:lnTo>
                  <a:lnTo>
                    <a:pt x="13" y="94"/>
                  </a:lnTo>
                  <a:lnTo>
                    <a:pt x="7" y="109"/>
                  </a:lnTo>
                  <a:lnTo>
                    <a:pt x="2" y="125"/>
                  </a:lnTo>
                  <a:lnTo>
                    <a:pt x="0" y="141"/>
                  </a:lnTo>
                  <a:lnTo>
                    <a:pt x="0" y="157"/>
                  </a:lnTo>
                  <a:lnTo>
                    <a:pt x="5" y="188"/>
                  </a:lnTo>
                  <a:lnTo>
                    <a:pt x="14" y="218"/>
                  </a:lnTo>
                  <a:lnTo>
                    <a:pt x="30" y="245"/>
                  </a:lnTo>
                  <a:lnTo>
                    <a:pt x="50" y="268"/>
                  </a:lnTo>
                  <a:lnTo>
                    <a:pt x="75" y="288"/>
                  </a:lnTo>
                  <a:lnTo>
                    <a:pt x="103" y="302"/>
                  </a:lnTo>
                  <a:lnTo>
                    <a:pt x="135" y="312"/>
                  </a:lnTo>
                  <a:lnTo>
                    <a:pt x="169" y="3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533"/>
            <p:cNvSpPr>
              <a:spLocks noChangeAspect="1"/>
            </p:cNvSpPr>
            <p:nvPr/>
          </p:nvSpPr>
          <p:spPr bwMode="auto">
            <a:xfrm>
              <a:off x="4473" y="3023"/>
              <a:ext cx="201" cy="202"/>
            </a:xfrm>
            <a:custGeom>
              <a:avLst/>
              <a:gdLst>
                <a:gd name="T0" fmla="*/ 0 w 201"/>
                <a:gd name="T1" fmla="*/ 101 h 202"/>
                <a:gd name="T2" fmla="*/ 0 w 201"/>
                <a:gd name="T3" fmla="*/ 79 h 202"/>
                <a:gd name="T4" fmla="*/ 8 w 201"/>
                <a:gd name="T5" fmla="*/ 59 h 202"/>
                <a:gd name="T6" fmla="*/ 19 w 201"/>
                <a:gd name="T7" fmla="*/ 39 h 202"/>
                <a:gd name="T8" fmla="*/ 34 w 201"/>
                <a:gd name="T9" fmla="*/ 24 h 202"/>
                <a:gd name="T10" fmla="*/ 41 w 201"/>
                <a:gd name="T11" fmla="*/ 17 h 202"/>
                <a:gd name="T12" fmla="*/ 48 w 201"/>
                <a:gd name="T13" fmla="*/ 13 h 202"/>
                <a:gd name="T14" fmla="*/ 56 w 201"/>
                <a:gd name="T15" fmla="*/ 10 h 202"/>
                <a:gd name="T16" fmla="*/ 64 w 201"/>
                <a:gd name="T17" fmla="*/ 6 h 202"/>
                <a:gd name="T18" fmla="*/ 73 w 201"/>
                <a:gd name="T19" fmla="*/ 3 h 202"/>
                <a:gd name="T20" fmla="*/ 81 w 201"/>
                <a:gd name="T21" fmla="*/ 2 h 202"/>
                <a:gd name="T22" fmla="*/ 91 w 201"/>
                <a:gd name="T23" fmla="*/ 0 h 202"/>
                <a:gd name="T24" fmla="*/ 100 w 201"/>
                <a:gd name="T25" fmla="*/ 0 h 202"/>
                <a:gd name="T26" fmla="*/ 109 w 201"/>
                <a:gd name="T27" fmla="*/ 0 h 202"/>
                <a:gd name="T28" fmla="*/ 117 w 201"/>
                <a:gd name="T29" fmla="*/ 2 h 202"/>
                <a:gd name="T30" fmla="*/ 126 w 201"/>
                <a:gd name="T31" fmla="*/ 3 h 202"/>
                <a:gd name="T32" fmla="*/ 134 w 201"/>
                <a:gd name="T33" fmla="*/ 6 h 202"/>
                <a:gd name="T34" fmla="*/ 144 w 201"/>
                <a:gd name="T35" fmla="*/ 10 h 202"/>
                <a:gd name="T36" fmla="*/ 151 w 201"/>
                <a:gd name="T37" fmla="*/ 13 h 202"/>
                <a:gd name="T38" fmla="*/ 159 w 201"/>
                <a:gd name="T39" fmla="*/ 17 h 202"/>
                <a:gd name="T40" fmla="*/ 167 w 201"/>
                <a:gd name="T41" fmla="*/ 24 h 202"/>
                <a:gd name="T42" fmla="*/ 183 w 201"/>
                <a:gd name="T43" fmla="*/ 39 h 202"/>
                <a:gd name="T44" fmla="*/ 194 w 201"/>
                <a:gd name="T45" fmla="*/ 59 h 202"/>
                <a:gd name="T46" fmla="*/ 200 w 201"/>
                <a:gd name="T47" fmla="*/ 79 h 202"/>
                <a:gd name="T48" fmla="*/ 201 w 201"/>
                <a:gd name="T49" fmla="*/ 101 h 202"/>
                <a:gd name="T50" fmla="*/ 200 w 201"/>
                <a:gd name="T51" fmla="*/ 121 h 202"/>
                <a:gd name="T52" fmla="*/ 194 w 201"/>
                <a:gd name="T53" fmla="*/ 140 h 202"/>
                <a:gd name="T54" fmla="*/ 184 w 201"/>
                <a:gd name="T55" fmla="*/ 157 h 202"/>
                <a:gd name="T56" fmla="*/ 172 w 201"/>
                <a:gd name="T57" fmla="*/ 172 h 202"/>
                <a:gd name="T58" fmla="*/ 156 w 201"/>
                <a:gd name="T59" fmla="*/ 184 h 202"/>
                <a:gd name="T60" fmla="*/ 139 w 201"/>
                <a:gd name="T61" fmla="*/ 194 h 202"/>
                <a:gd name="T62" fmla="*/ 120 w 201"/>
                <a:gd name="T63" fmla="*/ 200 h 202"/>
                <a:gd name="T64" fmla="*/ 100 w 201"/>
                <a:gd name="T65" fmla="*/ 202 h 202"/>
                <a:gd name="T66" fmla="*/ 80 w 201"/>
                <a:gd name="T67" fmla="*/ 200 h 202"/>
                <a:gd name="T68" fmla="*/ 62 w 201"/>
                <a:gd name="T69" fmla="*/ 194 h 202"/>
                <a:gd name="T70" fmla="*/ 45 w 201"/>
                <a:gd name="T71" fmla="*/ 184 h 202"/>
                <a:gd name="T72" fmla="*/ 30 w 201"/>
                <a:gd name="T73" fmla="*/ 172 h 202"/>
                <a:gd name="T74" fmla="*/ 17 w 201"/>
                <a:gd name="T75" fmla="*/ 157 h 202"/>
                <a:gd name="T76" fmla="*/ 8 w 201"/>
                <a:gd name="T77" fmla="*/ 140 h 202"/>
                <a:gd name="T78" fmla="*/ 2 w 201"/>
                <a:gd name="T79" fmla="*/ 121 h 202"/>
                <a:gd name="T80" fmla="*/ 0 w 201"/>
                <a:gd name="T81" fmla="*/ 101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2"/>
                <a:gd name="T125" fmla="*/ 201 w 201"/>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2">
                  <a:moveTo>
                    <a:pt x="0" y="101"/>
                  </a:moveTo>
                  <a:lnTo>
                    <a:pt x="0" y="79"/>
                  </a:lnTo>
                  <a:lnTo>
                    <a:pt x="8" y="59"/>
                  </a:lnTo>
                  <a:lnTo>
                    <a:pt x="19" y="39"/>
                  </a:lnTo>
                  <a:lnTo>
                    <a:pt x="34" y="24"/>
                  </a:lnTo>
                  <a:lnTo>
                    <a:pt x="41" y="17"/>
                  </a:lnTo>
                  <a:lnTo>
                    <a:pt x="48" y="13"/>
                  </a:lnTo>
                  <a:lnTo>
                    <a:pt x="56" y="10"/>
                  </a:lnTo>
                  <a:lnTo>
                    <a:pt x="64" y="6"/>
                  </a:lnTo>
                  <a:lnTo>
                    <a:pt x="73" y="3"/>
                  </a:lnTo>
                  <a:lnTo>
                    <a:pt x="81" y="2"/>
                  </a:lnTo>
                  <a:lnTo>
                    <a:pt x="91" y="0"/>
                  </a:lnTo>
                  <a:lnTo>
                    <a:pt x="100" y="0"/>
                  </a:lnTo>
                  <a:lnTo>
                    <a:pt x="109" y="0"/>
                  </a:lnTo>
                  <a:lnTo>
                    <a:pt x="117" y="2"/>
                  </a:lnTo>
                  <a:lnTo>
                    <a:pt x="126" y="3"/>
                  </a:lnTo>
                  <a:lnTo>
                    <a:pt x="134" y="6"/>
                  </a:lnTo>
                  <a:lnTo>
                    <a:pt x="144" y="10"/>
                  </a:lnTo>
                  <a:lnTo>
                    <a:pt x="151" y="13"/>
                  </a:lnTo>
                  <a:lnTo>
                    <a:pt x="159" y="17"/>
                  </a:lnTo>
                  <a:lnTo>
                    <a:pt x="167" y="24"/>
                  </a:lnTo>
                  <a:lnTo>
                    <a:pt x="183" y="39"/>
                  </a:lnTo>
                  <a:lnTo>
                    <a:pt x="194" y="59"/>
                  </a:lnTo>
                  <a:lnTo>
                    <a:pt x="200" y="79"/>
                  </a:lnTo>
                  <a:lnTo>
                    <a:pt x="201" y="101"/>
                  </a:lnTo>
                  <a:lnTo>
                    <a:pt x="200" y="121"/>
                  </a:lnTo>
                  <a:lnTo>
                    <a:pt x="194" y="140"/>
                  </a:lnTo>
                  <a:lnTo>
                    <a:pt x="184" y="157"/>
                  </a:lnTo>
                  <a:lnTo>
                    <a:pt x="172" y="172"/>
                  </a:lnTo>
                  <a:lnTo>
                    <a:pt x="156" y="184"/>
                  </a:lnTo>
                  <a:lnTo>
                    <a:pt x="139" y="194"/>
                  </a:lnTo>
                  <a:lnTo>
                    <a:pt x="120" y="200"/>
                  </a:lnTo>
                  <a:lnTo>
                    <a:pt x="100" y="202"/>
                  </a:lnTo>
                  <a:lnTo>
                    <a:pt x="80" y="200"/>
                  </a:lnTo>
                  <a:lnTo>
                    <a:pt x="62" y="194"/>
                  </a:lnTo>
                  <a:lnTo>
                    <a:pt x="45" y="184"/>
                  </a:lnTo>
                  <a:lnTo>
                    <a:pt x="30" y="172"/>
                  </a:lnTo>
                  <a:lnTo>
                    <a:pt x="17" y="157"/>
                  </a:lnTo>
                  <a:lnTo>
                    <a:pt x="8" y="140"/>
                  </a:lnTo>
                  <a:lnTo>
                    <a:pt x="2" y="121"/>
                  </a:lnTo>
                  <a:lnTo>
                    <a:pt x="0" y="10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Freeform 534"/>
            <p:cNvSpPr>
              <a:spLocks noChangeAspect="1"/>
            </p:cNvSpPr>
            <p:nvPr/>
          </p:nvSpPr>
          <p:spPr bwMode="auto">
            <a:xfrm>
              <a:off x="4383" y="1579"/>
              <a:ext cx="394" cy="216"/>
            </a:xfrm>
            <a:custGeom>
              <a:avLst/>
              <a:gdLst>
                <a:gd name="T0" fmla="*/ 196 w 394"/>
                <a:gd name="T1" fmla="*/ 216 h 216"/>
                <a:gd name="T2" fmla="*/ 235 w 394"/>
                <a:gd name="T3" fmla="*/ 214 h 216"/>
                <a:gd name="T4" fmla="*/ 273 w 394"/>
                <a:gd name="T5" fmla="*/ 207 h 216"/>
                <a:gd name="T6" fmla="*/ 307 w 394"/>
                <a:gd name="T7" fmla="*/ 198 h 216"/>
                <a:gd name="T8" fmla="*/ 335 w 394"/>
                <a:gd name="T9" fmla="*/ 184 h 216"/>
                <a:gd name="T10" fmla="*/ 360 w 394"/>
                <a:gd name="T11" fmla="*/ 169 h 216"/>
                <a:gd name="T12" fmla="*/ 379 w 394"/>
                <a:gd name="T13" fmla="*/ 150 h 216"/>
                <a:gd name="T14" fmla="*/ 390 w 394"/>
                <a:gd name="T15" fmla="*/ 130 h 216"/>
                <a:gd name="T16" fmla="*/ 394 w 394"/>
                <a:gd name="T17" fmla="*/ 108 h 216"/>
                <a:gd name="T18" fmla="*/ 390 w 394"/>
                <a:gd name="T19" fmla="*/ 87 h 216"/>
                <a:gd name="T20" fmla="*/ 379 w 394"/>
                <a:gd name="T21" fmla="*/ 66 h 216"/>
                <a:gd name="T22" fmla="*/ 360 w 394"/>
                <a:gd name="T23" fmla="*/ 48 h 216"/>
                <a:gd name="T24" fmla="*/ 335 w 394"/>
                <a:gd name="T25" fmla="*/ 33 h 216"/>
                <a:gd name="T26" fmla="*/ 307 w 394"/>
                <a:gd name="T27" fmla="*/ 19 h 216"/>
                <a:gd name="T28" fmla="*/ 273 w 394"/>
                <a:gd name="T29" fmla="*/ 10 h 216"/>
                <a:gd name="T30" fmla="*/ 235 w 394"/>
                <a:gd name="T31" fmla="*/ 3 h 216"/>
                <a:gd name="T32" fmla="*/ 196 w 394"/>
                <a:gd name="T33" fmla="*/ 0 h 216"/>
                <a:gd name="T34" fmla="*/ 156 w 394"/>
                <a:gd name="T35" fmla="*/ 3 h 216"/>
                <a:gd name="T36" fmla="*/ 120 w 394"/>
                <a:gd name="T37" fmla="*/ 10 h 216"/>
                <a:gd name="T38" fmla="*/ 85 w 394"/>
                <a:gd name="T39" fmla="*/ 19 h 216"/>
                <a:gd name="T40" fmla="*/ 57 w 394"/>
                <a:gd name="T41" fmla="*/ 33 h 216"/>
                <a:gd name="T42" fmla="*/ 32 w 394"/>
                <a:gd name="T43" fmla="*/ 48 h 216"/>
                <a:gd name="T44" fmla="*/ 15 w 394"/>
                <a:gd name="T45" fmla="*/ 66 h 216"/>
                <a:gd name="T46" fmla="*/ 4 w 394"/>
                <a:gd name="T47" fmla="*/ 87 h 216"/>
                <a:gd name="T48" fmla="*/ 0 w 394"/>
                <a:gd name="T49" fmla="*/ 108 h 216"/>
                <a:gd name="T50" fmla="*/ 4 w 394"/>
                <a:gd name="T51" fmla="*/ 130 h 216"/>
                <a:gd name="T52" fmla="*/ 15 w 394"/>
                <a:gd name="T53" fmla="*/ 150 h 216"/>
                <a:gd name="T54" fmla="*/ 32 w 394"/>
                <a:gd name="T55" fmla="*/ 169 h 216"/>
                <a:gd name="T56" fmla="*/ 57 w 394"/>
                <a:gd name="T57" fmla="*/ 184 h 216"/>
                <a:gd name="T58" fmla="*/ 85 w 394"/>
                <a:gd name="T59" fmla="*/ 198 h 216"/>
                <a:gd name="T60" fmla="*/ 120 w 394"/>
                <a:gd name="T61" fmla="*/ 207 h 216"/>
                <a:gd name="T62" fmla="*/ 156 w 394"/>
                <a:gd name="T63" fmla="*/ 214 h 216"/>
                <a:gd name="T64" fmla="*/ 196 w 394"/>
                <a:gd name="T65" fmla="*/ 216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16"/>
                <a:gd name="T101" fmla="*/ 394 w 394"/>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16">
                  <a:moveTo>
                    <a:pt x="196" y="216"/>
                  </a:moveTo>
                  <a:lnTo>
                    <a:pt x="235" y="214"/>
                  </a:lnTo>
                  <a:lnTo>
                    <a:pt x="273" y="207"/>
                  </a:lnTo>
                  <a:lnTo>
                    <a:pt x="307" y="198"/>
                  </a:lnTo>
                  <a:lnTo>
                    <a:pt x="335" y="184"/>
                  </a:lnTo>
                  <a:lnTo>
                    <a:pt x="360" y="169"/>
                  </a:lnTo>
                  <a:lnTo>
                    <a:pt x="379" y="150"/>
                  </a:lnTo>
                  <a:lnTo>
                    <a:pt x="390" y="130"/>
                  </a:lnTo>
                  <a:lnTo>
                    <a:pt x="394" y="108"/>
                  </a:lnTo>
                  <a:lnTo>
                    <a:pt x="390" y="87"/>
                  </a:lnTo>
                  <a:lnTo>
                    <a:pt x="379" y="66"/>
                  </a:lnTo>
                  <a:lnTo>
                    <a:pt x="360" y="48"/>
                  </a:lnTo>
                  <a:lnTo>
                    <a:pt x="335" y="33"/>
                  </a:lnTo>
                  <a:lnTo>
                    <a:pt x="307" y="19"/>
                  </a:lnTo>
                  <a:lnTo>
                    <a:pt x="273" y="10"/>
                  </a:lnTo>
                  <a:lnTo>
                    <a:pt x="235" y="3"/>
                  </a:lnTo>
                  <a:lnTo>
                    <a:pt x="196" y="0"/>
                  </a:lnTo>
                  <a:lnTo>
                    <a:pt x="156" y="3"/>
                  </a:lnTo>
                  <a:lnTo>
                    <a:pt x="120" y="10"/>
                  </a:lnTo>
                  <a:lnTo>
                    <a:pt x="85" y="19"/>
                  </a:lnTo>
                  <a:lnTo>
                    <a:pt x="57" y="33"/>
                  </a:lnTo>
                  <a:lnTo>
                    <a:pt x="32" y="48"/>
                  </a:lnTo>
                  <a:lnTo>
                    <a:pt x="15" y="66"/>
                  </a:lnTo>
                  <a:lnTo>
                    <a:pt x="4" y="87"/>
                  </a:lnTo>
                  <a:lnTo>
                    <a:pt x="0" y="108"/>
                  </a:lnTo>
                  <a:lnTo>
                    <a:pt x="4" y="130"/>
                  </a:lnTo>
                  <a:lnTo>
                    <a:pt x="15" y="150"/>
                  </a:lnTo>
                  <a:lnTo>
                    <a:pt x="32" y="169"/>
                  </a:lnTo>
                  <a:lnTo>
                    <a:pt x="57" y="184"/>
                  </a:lnTo>
                  <a:lnTo>
                    <a:pt x="85" y="198"/>
                  </a:lnTo>
                  <a:lnTo>
                    <a:pt x="120" y="207"/>
                  </a:lnTo>
                  <a:lnTo>
                    <a:pt x="156" y="214"/>
                  </a:lnTo>
                  <a:lnTo>
                    <a:pt x="196" y="216"/>
                  </a:lnTo>
                  <a:close/>
                </a:path>
              </a:pathLst>
            </a:custGeom>
            <a:solidFill>
              <a:srgbClr val="00B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Freeform 535"/>
            <p:cNvSpPr>
              <a:spLocks noChangeAspect="1"/>
            </p:cNvSpPr>
            <p:nvPr/>
          </p:nvSpPr>
          <p:spPr bwMode="auto">
            <a:xfrm>
              <a:off x="4456" y="1625"/>
              <a:ext cx="253" cy="123"/>
            </a:xfrm>
            <a:custGeom>
              <a:avLst/>
              <a:gdLst>
                <a:gd name="T0" fmla="*/ 126 w 253"/>
                <a:gd name="T1" fmla="*/ 123 h 123"/>
                <a:gd name="T2" fmla="*/ 151 w 253"/>
                <a:gd name="T3" fmla="*/ 121 h 123"/>
                <a:gd name="T4" fmla="*/ 176 w 253"/>
                <a:gd name="T5" fmla="*/ 117 h 123"/>
                <a:gd name="T6" fmla="*/ 197 w 253"/>
                <a:gd name="T7" fmla="*/ 112 h 123"/>
                <a:gd name="T8" fmla="*/ 215 w 253"/>
                <a:gd name="T9" fmla="*/ 104 h 123"/>
                <a:gd name="T10" fmla="*/ 231 w 253"/>
                <a:gd name="T11" fmla="*/ 95 h 123"/>
                <a:gd name="T12" fmla="*/ 243 w 253"/>
                <a:gd name="T13" fmla="*/ 84 h 123"/>
                <a:gd name="T14" fmla="*/ 250 w 253"/>
                <a:gd name="T15" fmla="*/ 73 h 123"/>
                <a:gd name="T16" fmla="*/ 253 w 253"/>
                <a:gd name="T17" fmla="*/ 60 h 123"/>
                <a:gd name="T18" fmla="*/ 250 w 253"/>
                <a:gd name="T19" fmla="*/ 49 h 123"/>
                <a:gd name="T20" fmla="*/ 243 w 253"/>
                <a:gd name="T21" fmla="*/ 37 h 123"/>
                <a:gd name="T22" fmla="*/ 231 w 253"/>
                <a:gd name="T23" fmla="*/ 27 h 123"/>
                <a:gd name="T24" fmla="*/ 215 w 253"/>
                <a:gd name="T25" fmla="*/ 18 h 123"/>
                <a:gd name="T26" fmla="*/ 197 w 253"/>
                <a:gd name="T27" fmla="*/ 10 h 123"/>
                <a:gd name="T28" fmla="*/ 176 w 253"/>
                <a:gd name="T29" fmla="*/ 5 h 123"/>
                <a:gd name="T30" fmla="*/ 151 w 253"/>
                <a:gd name="T31" fmla="*/ 1 h 123"/>
                <a:gd name="T32" fmla="*/ 126 w 253"/>
                <a:gd name="T33" fmla="*/ 0 h 123"/>
                <a:gd name="T34" fmla="*/ 101 w 253"/>
                <a:gd name="T35" fmla="*/ 1 h 123"/>
                <a:gd name="T36" fmla="*/ 78 w 253"/>
                <a:gd name="T37" fmla="*/ 5 h 123"/>
                <a:gd name="T38" fmla="*/ 56 w 253"/>
                <a:gd name="T39" fmla="*/ 10 h 123"/>
                <a:gd name="T40" fmla="*/ 37 w 253"/>
                <a:gd name="T41" fmla="*/ 18 h 123"/>
                <a:gd name="T42" fmla="*/ 22 w 253"/>
                <a:gd name="T43" fmla="*/ 27 h 123"/>
                <a:gd name="T44" fmla="*/ 9 w 253"/>
                <a:gd name="T45" fmla="*/ 37 h 123"/>
                <a:gd name="T46" fmla="*/ 3 w 253"/>
                <a:gd name="T47" fmla="*/ 49 h 123"/>
                <a:gd name="T48" fmla="*/ 0 w 253"/>
                <a:gd name="T49" fmla="*/ 60 h 123"/>
                <a:gd name="T50" fmla="*/ 3 w 253"/>
                <a:gd name="T51" fmla="*/ 73 h 123"/>
                <a:gd name="T52" fmla="*/ 9 w 253"/>
                <a:gd name="T53" fmla="*/ 84 h 123"/>
                <a:gd name="T54" fmla="*/ 22 w 253"/>
                <a:gd name="T55" fmla="*/ 95 h 123"/>
                <a:gd name="T56" fmla="*/ 37 w 253"/>
                <a:gd name="T57" fmla="*/ 104 h 123"/>
                <a:gd name="T58" fmla="*/ 56 w 253"/>
                <a:gd name="T59" fmla="*/ 112 h 123"/>
                <a:gd name="T60" fmla="*/ 78 w 253"/>
                <a:gd name="T61" fmla="*/ 117 h 123"/>
                <a:gd name="T62" fmla="*/ 101 w 253"/>
                <a:gd name="T63" fmla="*/ 121 h 123"/>
                <a:gd name="T64" fmla="*/ 126 w 253"/>
                <a:gd name="T65" fmla="*/ 12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123"/>
                <a:gd name="T101" fmla="*/ 253 w 25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123">
                  <a:moveTo>
                    <a:pt x="126" y="123"/>
                  </a:moveTo>
                  <a:lnTo>
                    <a:pt x="151" y="121"/>
                  </a:lnTo>
                  <a:lnTo>
                    <a:pt x="176" y="117"/>
                  </a:lnTo>
                  <a:lnTo>
                    <a:pt x="197" y="112"/>
                  </a:lnTo>
                  <a:lnTo>
                    <a:pt x="215" y="104"/>
                  </a:lnTo>
                  <a:lnTo>
                    <a:pt x="231" y="95"/>
                  </a:lnTo>
                  <a:lnTo>
                    <a:pt x="243" y="84"/>
                  </a:lnTo>
                  <a:lnTo>
                    <a:pt x="250" y="73"/>
                  </a:lnTo>
                  <a:lnTo>
                    <a:pt x="253" y="60"/>
                  </a:lnTo>
                  <a:lnTo>
                    <a:pt x="250" y="49"/>
                  </a:lnTo>
                  <a:lnTo>
                    <a:pt x="243" y="37"/>
                  </a:lnTo>
                  <a:lnTo>
                    <a:pt x="231" y="27"/>
                  </a:lnTo>
                  <a:lnTo>
                    <a:pt x="215" y="18"/>
                  </a:lnTo>
                  <a:lnTo>
                    <a:pt x="197" y="10"/>
                  </a:lnTo>
                  <a:lnTo>
                    <a:pt x="176" y="5"/>
                  </a:lnTo>
                  <a:lnTo>
                    <a:pt x="151" y="1"/>
                  </a:lnTo>
                  <a:lnTo>
                    <a:pt x="126" y="0"/>
                  </a:lnTo>
                  <a:lnTo>
                    <a:pt x="101" y="1"/>
                  </a:lnTo>
                  <a:lnTo>
                    <a:pt x="78" y="5"/>
                  </a:lnTo>
                  <a:lnTo>
                    <a:pt x="56" y="10"/>
                  </a:lnTo>
                  <a:lnTo>
                    <a:pt x="37" y="18"/>
                  </a:lnTo>
                  <a:lnTo>
                    <a:pt x="22" y="27"/>
                  </a:lnTo>
                  <a:lnTo>
                    <a:pt x="9" y="37"/>
                  </a:lnTo>
                  <a:lnTo>
                    <a:pt x="3" y="49"/>
                  </a:lnTo>
                  <a:lnTo>
                    <a:pt x="0" y="60"/>
                  </a:lnTo>
                  <a:lnTo>
                    <a:pt x="3" y="73"/>
                  </a:lnTo>
                  <a:lnTo>
                    <a:pt x="9" y="84"/>
                  </a:lnTo>
                  <a:lnTo>
                    <a:pt x="22" y="95"/>
                  </a:lnTo>
                  <a:lnTo>
                    <a:pt x="37" y="104"/>
                  </a:lnTo>
                  <a:lnTo>
                    <a:pt x="56" y="112"/>
                  </a:lnTo>
                  <a:lnTo>
                    <a:pt x="78" y="117"/>
                  </a:lnTo>
                  <a:lnTo>
                    <a:pt x="101" y="121"/>
                  </a:lnTo>
                  <a:lnTo>
                    <a:pt x="126"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536"/>
            <p:cNvSpPr>
              <a:spLocks noChangeAspect="1"/>
            </p:cNvSpPr>
            <p:nvPr/>
          </p:nvSpPr>
          <p:spPr bwMode="auto">
            <a:xfrm>
              <a:off x="4429" y="1604"/>
              <a:ext cx="308" cy="164"/>
            </a:xfrm>
            <a:custGeom>
              <a:avLst/>
              <a:gdLst>
                <a:gd name="T0" fmla="*/ 153 w 308"/>
                <a:gd name="T1" fmla="*/ 164 h 164"/>
                <a:gd name="T2" fmla="*/ 174 w 308"/>
                <a:gd name="T3" fmla="*/ 164 h 164"/>
                <a:gd name="T4" fmla="*/ 192 w 308"/>
                <a:gd name="T5" fmla="*/ 162 h 164"/>
                <a:gd name="T6" fmla="*/ 209 w 308"/>
                <a:gd name="T7" fmla="*/ 159 h 164"/>
                <a:gd name="T8" fmla="*/ 227 w 308"/>
                <a:gd name="T9" fmla="*/ 155 h 164"/>
                <a:gd name="T10" fmla="*/ 242 w 308"/>
                <a:gd name="T11" fmla="*/ 150 h 164"/>
                <a:gd name="T12" fmla="*/ 256 w 308"/>
                <a:gd name="T13" fmla="*/ 145 h 164"/>
                <a:gd name="T14" fmla="*/ 270 w 308"/>
                <a:gd name="T15" fmla="*/ 137 h 164"/>
                <a:gd name="T16" fmla="*/ 281 w 308"/>
                <a:gd name="T17" fmla="*/ 129 h 164"/>
                <a:gd name="T18" fmla="*/ 292 w 308"/>
                <a:gd name="T19" fmla="*/ 119 h 164"/>
                <a:gd name="T20" fmla="*/ 302 w 308"/>
                <a:gd name="T21" fmla="*/ 107 h 164"/>
                <a:gd name="T22" fmla="*/ 306 w 308"/>
                <a:gd name="T23" fmla="*/ 94 h 164"/>
                <a:gd name="T24" fmla="*/ 308 w 308"/>
                <a:gd name="T25" fmla="*/ 81 h 164"/>
                <a:gd name="T26" fmla="*/ 306 w 308"/>
                <a:gd name="T27" fmla="*/ 70 h 164"/>
                <a:gd name="T28" fmla="*/ 302 w 308"/>
                <a:gd name="T29" fmla="*/ 58 h 164"/>
                <a:gd name="T30" fmla="*/ 292 w 308"/>
                <a:gd name="T31" fmla="*/ 47 h 164"/>
                <a:gd name="T32" fmla="*/ 281 w 308"/>
                <a:gd name="T33" fmla="*/ 35 h 164"/>
                <a:gd name="T34" fmla="*/ 270 w 308"/>
                <a:gd name="T35" fmla="*/ 27 h 164"/>
                <a:gd name="T36" fmla="*/ 256 w 308"/>
                <a:gd name="T37" fmla="*/ 19 h 164"/>
                <a:gd name="T38" fmla="*/ 242 w 308"/>
                <a:gd name="T39" fmla="*/ 14 h 164"/>
                <a:gd name="T40" fmla="*/ 227 w 308"/>
                <a:gd name="T41" fmla="*/ 9 h 164"/>
                <a:gd name="T42" fmla="*/ 209 w 308"/>
                <a:gd name="T43" fmla="*/ 5 h 164"/>
                <a:gd name="T44" fmla="*/ 192 w 308"/>
                <a:gd name="T45" fmla="*/ 3 h 164"/>
                <a:gd name="T46" fmla="*/ 174 w 308"/>
                <a:gd name="T47" fmla="*/ 0 h 164"/>
                <a:gd name="T48" fmla="*/ 153 w 308"/>
                <a:gd name="T49" fmla="*/ 0 h 164"/>
                <a:gd name="T50" fmla="*/ 122 w 308"/>
                <a:gd name="T51" fmla="*/ 1 h 164"/>
                <a:gd name="T52" fmla="*/ 92 w 308"/>
                <a:gd name="T53" fmla="*/ 7 h 164"/>
                <a:gd name="T54" fmla="*/ 67 w 308"/>
                <a:gd name="T55" fmla="*/ 13 h 164"/>
                <a:gd name="T56" fmla="*/ 44 w 308"/>
                <a:gd name="T57" fmla="*/ 23 h 164"/>
                <a:gd name="T58" fmla="*/ 27 w 308"/>
                <a:gd name="T59" fmla="*/ 35 h 164"/>
                <a:gd name="T60" fmla="*/ 13 w 308"/>
                <a:gd name="T61" fmla="*/ 49 h 164"/>
                <a:gd name="T62" fmla="*/ 3 w 308"/>
                <a:gd name="T63" fmla="*/ 65 h 164"/>
                <a:gd name="T64" fmla="*/ 0 w 308"/>
                <a:gd name="T65" fmla="*/ 81 h 164"/>
                <a:gd name="T66" fmla="*/ 2 w 308"/>
                <a:gd name="T67" fmla="*/ 94 h 164"/>
                <a:gd name="T68" fmla="*/ 7 w 308"/>
                <a:gd name="T69" fmla="*/ 107 h 164"/>
                <a:gd name="T70" fmla="*/ 14 w 308"/>
                <a:gd name="T71" fmla="*/ 119 h 164"/>
                <a:gd name="T72" fmla="*/ 24 w 308"/>
                <a:gd name="T73" fmla="*/ 129 h 164"/>
                <a:gd name="T74" fmla="*/ 35 w 308"/>
                <a:gd name="T75" fmla="*/ 137 h 164"/>
                <a:gd name="T76" fmla="*/ 49 w 308"/>
                <a:gd name="T77" fmla="*/ 145 h 164"/>
                <a:gd name="T78" fmla="*/ 63 w 308"/>
                <a:gd name="T79" fmla="*/ 150 h 164"/>
                <a:gd name="T80" fmla="*/ 80 w 308"/>
                <a:gd name="T81" fmla="*/ 155 h 164"/>
                <a:gd name="T82" fmla="*/ 97 w 308"/>
                <a:gd name="T83" fmla="*/ 159 h 164"/>
                <a:gd name="T84" fmla="*/ 116 w 308"/>
                <a:gd name="T85" fmla="*/ 162 h 164"/>
                <a:gd name="T86" fmla="*/ 135 w 308"/>
                <a:gd name="T87" fmla="*/ 164 h 164"/>
                <a:gd name="T88" fmla="*/ 153 w 308"/>
                <a:gd name="T89" fmla="*/ 164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4"/>
                <a:gd name="T137" fmla="*/ 308 w 308"/>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4">
                  <a:moveTo>
                    <a:pt x="153" y="164"/>
                  </a:moveTo>
                  <a:lnTo>
                    <a:pt x="174" y="164"/>
                  </a:lnTo>
                  <a:lnTo>
                    <a:pt x="192" y="162"/>
                  </a:lnTo>
                  <a:lnTo>
                    <a:pt x="209" y="159"/>
                  </a:lnTo>
                  <a:lnTo>
                    <a:pt x="227" y="155"/>
                  </a:lnTo>
                  <a:lnTo>
                    <a:pt x="242" y="150"/>
                  </a:lnTo>
                  <a:lnTo>
                    <a:pt x="256" y="145"/>
                  </a:lnTo>
                  <a:lnTo>
                    <a:pt x="270" y="137"/>
                  </a:lnTo>
                  <a:lnTo>
                    <a:pt x="281" y="129"/>
                  </a:lnTo>
                  <a:lnTo>
                    <a:pt x="292" y="119"/>
                  </a:lnTo>
                  <a:lnTo>
                    <a:pt x="302" y="107"/>
                  </a:lnTo>
                  <a:lnTo>
                    <a:pt x="306" y="94"/>
                  </a:lnTo>
                  <a:lnTo>
                    <a:pt x="308" y="81"/>
                  </a:lnTo>
                  <a:lnTo>
                    <a:pt x="306" y="70"/>
                  </a:lnTo>
                  <a:lnTo>
                    <a:pt x="302" y="58"/>
                  </a:lnTo>
                  <a:lnTo>
                    <a:pt x="292" y="47"/>
                  </a:lnTo>
                  <a:lnTo>
                    <a:pt x="281" y="35"/>
                  </a:lnTo>
                  <a:lnTo>
                    <a:pt x="270" y="27"/>
                  </a:lnTo>
                  <a:lnTo>
                    <a:pt x="256" y="19"/>
                  </a:lnTo>
                  <a:lnTo>
                    <a:pt x="242" y="14"/>
                  </a:lnTo>
                  <a:lnTo>
                    <a:pt x="227" y="9"/>
                  </a:lnTo>
                  <a:lnTo>
                    <a:pt x="209" y="5"/>
                  </a:lnTo>
                  <a:lnTo>
                    <a:pt x="192" y="3"/>
                  </a:lnTo>
                  <a:lnTo>
                    <a:pt x="174" y="0"/>
                  </a:lnTo>
                  <a:lnTo>
                    <a:pt x="153" y="0"/>
                  </a:lnTo>
                  <a:lnTo>
                    <a:pt x="122" y="1"/>
                  </a:lnTo>
                  <a:lnTo>
                    <a:pt x="92" y="7"/>
                  </a:lnTo>
                  <a:lnTo>
                    <a:pt x="67" y="13"/>
                  </a:lnTo>
                  <a:lnTo>
                    <a:pt x="44" y="23"/>
                  </a:lnTo>
                  <a:lnTo>
                    <a:pt x="27" y="35"/>
                  </a:lnTo>
                  <a:lnTo>
                    <a:pt x="13" y="49"/>
                  </a:lnTo>
                  <a:lnTo>
                    <a:pt x="3" y="65"/>
                  </a:lnTo>
                  <a:lnTo>
                    <a:pt x="0" y="81"/>
                  </a:lnTo>
                  <a:lnTo>
                    <a:pt x="2" y="94"/>
                  </a:lnTo>
                  <a:lnTo>
                    <a:pt x="7" y="107"/>
                  </a:lnTo>
                  <a:lnTo>
                    <a:pt x="14" y="119"/>
                  </a:lnTo>
                  <a:lnTo>
                    <a:pt x="24" y="129"/>
                  </a:lnTo>
                  <a:lnTo>
                    <a:pt x="35" y="137"/>
                  </a:lnTo>
                  <a:lnTo>
                    <a:pt x="49" y="145"/>
                  </a:lnTo>
                  <a:lnTo>
                    <a:pt x="63" y="150"/>
                  </a:lnTo>
                  <a:lnTo>
                    <a:pt x="80" y="155"/>
                  </a:lnTo>
                  <a:lnTo>
                    <a:pt x="97" y="159"/>
                  </a:lnTo>
                  <a:lnTo>
                    <a:pt x="116" y="162"/>
                  </a:lnTo>
                  <a:lnTo>
                    <a:pt x="135" y="164"/>
                  </a:lnTo>
                  <a:lnTo>
                    <a:pt x="153" y="1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537"/>
            <p:cNvSpPr>
              <a:spLocks noChangeAspect="1"/>
            </p:cNvSpPr>
            <p:nvPr/>
          </p:nvSpPr>
          <p:spPr bwMode="auto">
            <a:xfrm>
              <a:off x="4484" y="1648"/>
              <a:ext cx="198" cy="76"/>
            </a:xfrm>
            <a:custGeom>
              <a:avLst/>
              <a:gdLst>
                <a:gd name="T0" fmla="*/ 0 w 198"/>
                <a:gd name="T1" fmla="*/ 37 h 76"/>
                <a:gd name="T2" fmla="*/ 0 w 198"/>
                <a:gd name="T3" fmla="*/ 35 h 76"/>
                <a:gd name="T4" fmla="*/ 2 w 198"/>
                <a:gd name="T5" fmla="*/ 31 h 76"/>
                <a:gd name="T6" fmla="*/ 5 w 198"/>
                <a:gd name="T7" fmla="*/ 27 h 76"/>
                <a:gd name="T8" fmla="*/ 8 w 198"/>
                <a:gd name="T9" fmla="*/ 23 h 76"/>
                <a:gd name="T10" fmla="*/ 16 w 198"/>
                <a:gd name="T11" fmla="*/ 18 h 76"/>
                <a:gd name="T12" fmla="*/ 23 w 198"/>
                <a:gd name="T13" fmla="*/ 14 h 76"/>
                <a:gd name="T14" fmla="*/ 34 w 198"/>
                <a:gd name="T15" fmla="*/ 9 h 76"/>
                <a:gd name="T16" fmla="*/ 45 w 198"/>
                <a:gd name="T17" fmla="*/ 6 h 76"/>
                <a:gd name="T18" fmla="*/ 58 w 198"/>
                <a:gd name="T19" fmla="*/ 4 h 76"/>
                <a:gd name="T20" fmla="*/ 70 w 198"/>
                <a:gd name="T21" fmla="*/ 1 h 76"/>
                <a:gd name="T22" fmla="*/ 84 w 198"/>
                <a:gd name="T23" fmla="*/ 0 h 76"/>
                <a:gd name="T24" fmla="*/ 98 w 198"/>
                <a:gd name="T25" fmla="*/ 0 h 76"/>
                <a:gd name="T26" fmla="*/ 112 w 198"/>
                <a:gd name="T27" fmla="*/ 0 h 76"/>
                <a:gd name="T28" fmla="*/ 125 w 198"/>
                <a:gd name="T29" fmla="*/ 1 h 76"/>
                <a:gd name="T30" fmla="*/ 139 w 198"/>
                <a:gd name="T31" fmla="*/ 4 h 76"/>
                <a:gd name="T32" fmla="*/ 150 w 198"/>
                <a:gd name="T33" fmla="*/ 6 h 76"/>
                <a:gd name="T34" fmla="*/ 161 w 198"/>
                <a:gd name="T35" fmla="*/ 9 h 76"/>
                <a:gd name="T36" fmla="*/ 172 w 198"/>
                <a:gd name="T37" fmla="*/ 14 h 76"/>
                <a:gd name="T38" fmla="*/ 179 w 198"/>
                <a:gd name="T39" fmla="*/ 18 h 76"/>
                <a:gd name="T40" fmla="*/ 187 w 198"/>
                <a:gd name="T41" fmla="*/ 23 h 76"/>
                <a:gd name="T42" fmla="*/ 192 w 198"/>
                <a:gd name="T43" fmla="*/ 27 h 76"/>
                <a:gd name="T44" fmla="*/ 195 w 198"/>
                <a:gd name="T45" fmla="*/ 31 h 76"/>
                <a:gd name="T46" fmla="*/ 197 w 198"/>
                <a:gd name="T47" fmla="*/ 35 h 76"/>
                <a:gd name="T48" fmla="*/ 198 w 198"/>
                <a:gd name="T49" fmla="*/ 37 h 76"/>
                <a:gd name="T50" fmla="*/ 197 w 198"/>
                <a:gd name="T51" fmla="*/ 45 h 76"/>
                <a:gd name="T52" fmla="*/ 190 w 198"/>
                <a:gd name="T53" fmla="*/ 52 h 76"/>
                <a:gd name="T54" fmla="*/ 181 w 198"/>
                <a:gd name="T55" fmla="*/ 58 h 76"/>
                <a:gd name="T56" fmla="*/ 169 w 198"/>
                <a:gd name="T57" fmla="*/ 65 h 76"/>
                <a:gd name="T58" fmla="*/ 154 w 198"/>
                <a:gd name="T59" fmla="*/ 69 h 76"/>
                <a:gd name="T60" fmla="*/ 137 w 198"/>
                <a:gd name="T61" fmla="*/ 72 h 76"/>
                <a:gd name="T62" fmla="*/ 119 w 198"/>
                <a:gd name="T63" fmla="*/ 75 h 76"/>
                <a:gd name="T64" fmla="*/ 98 w 198"/>
                <a:gd name="T65" fmla="*/ 76 h 76"/>
                <a:gd name="T66" fmla="*/ 84 w 198"/>
                <a:gd name="T67" fmla="*/ 76 h 76"/>
                <a:gd name="T68" fmla="*/ 70 w 198"/>
                <a:gd name="T69" fmla="*/ 75 h 76"/>
                <a:gd name="T70" fmla="*/ 58 w 198"/>
                <a:gd name="T71" fmla="*/ 72 h 76"/>
                <a:gd name="T72" fmla="*/ 45 w 198"/>
                <a:gd name="T73" fmla="*/ 70 h 76"/>
                <a:gd name="T74" fmla="*/ 34 w 198"/>
                <a:gd name="T75" fmla="*/ 67 h 76"/>
                <a:gd name="T76" fmla="*/ 23 w 198"/>
                <a:gd name="T77" fmla="*/ 62 h 76"/>
                <a:gd name="T78" fmla="*/ 16 w 198"/>
                <a:gd name="T79" fmla="*/ 58 h 76"/>
                <a:gd name="T80" fmla="*/ 8 w 198"/>
                <a:gd name="T81" fmla="*/ 53 h 76"/>
                <a:gd name="T82" fmla="*/ 5 w 198"/>
                <a:gd name="T83" fmla="*/ 49 h 76"/>
                <a:gd name="T84" fmla="*/ 2 w 198"/>
                <a:gd name="T85" fmla="*/ 45 h 76"/>
                <a:gd name="T86" fmla="*/ 0 w 198"/>
                <a:gd name="T87" fmla="*/ 41 h 76"/>
                <a:gd name="T88" fmla="*/ 0 w 198"/>
                <a:gd name="T89" fmla="*/ 3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76"/>
                <a:gd name="T137" fmla="*/ 198 w 198"/>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76">
                  <a:moveTo>
                    <a:pt x="0" y="37"/>
                  </a:moveTo>
                  <a:lnTo>
                    <a:pt x="0" y="35"/>
                  </a:lnTo>
                  <a:lnTo>
                    <a:pt x="2" y="31"/>
                  </a:lnTo>
                  <a:lnTo>
                    <a:pt x="5" y="27"/>
                  </a:lnTo>
                  <a:lnTo>
                    <a:pt x="8" y="23"/>
                  </a:lnTo>
                  <a:lnTo>
                    <a:pt x="16" y="18"/>
                  </a:lnTo>
                  <a:lnTo>
                    <a:pt x="23" y="14"/>
                  </a:lnTo>
                  <a:lnTo>
                    <a:pt x="34" y="9"/>
                  </a:lnTo>
                  <a:lnTo>
                    <a:pt x="45" y="6"/>
                  </a:lnTo>
                  <a:lnTo>
                    <a:pt x="58" y="4"/>
                  </a:lnTo>
                  <a:lnTo>
                    <a:pt x="70" y="1"/>
                  </a:lnTo>
                  <a:lnTo>
                    <a:pt x="84" y="0"/>
                  </a:lnTo>
                  <a:lnTo>
                    <a:pt x="98" y="0"/>
                  </a:lnTo>
                  <a:lnTo>
                    <a:pt x="112" y="0"/>
                  </a:lnTo>
                  <a:lnTo>
                    <a:pt x="125" y="1"/>
                  </a:lnTo>
                  <a:lnTo>
                    <a:pt x="139" y="4"/>
                  </a:lnTo>
                  <a:lnTo>
                    <a:pt x="150" y="6"/>
                  </a:lnTo>
                  <a:lnTo>
                    <a:pt x="161" y="9"/>
                  </a:lnTo>
                  <a:lnTo>
                    <a:pt x="172" y="14"/>
                  </a:lnTo>
                  <a:lnTo>
                    <a:pt x="179" y="18"/>
                  </a:lnTo>
                  <a:lnTo>
                    <a:pt x="187" y="23"/>
                  </a:lnTo>
                  <a:lnTo>
                    <a:pt x="192" y="27"/>
                  </a:lnTo>
                  <a:lnTo>
                    <a:pt x="195" y="31"/>
                  </a:lnTo>
                  <a:lnTo>
                    <a:pt x="197" y="35"/>
                  </a:lnTo>
                  <a:lnTo>
                    <a:pt x="198" y="37"/>
                  </a:lnTo>
                  <a:lnTo>
                    <a:pt x="197" y="45"/>
                  </a:lnTo>
                  <a:lnTo>
                    <a:pt x="190" y="52"/>
                  </a:lnTo>
                  <a:lnTo>
                    <a:pt x="181" y="58"/>
                  </a:lnTo>
                  <a:lnTo>
                    <a:pt x="169" y="65"/>
                  </a:lnTo>
                  <a:lnTo>
                    <a:pt x="154" y="69"/>
                  </a:lnTo>
                  <a:lnTo>
                    <a:pt x="137" y="72"/>
                  </a:lnTo>
                  <a:lnTo>
                    <a:pt x="119" y="75"/>
                  </a:lnTo>
                  <a:lnTo>
                    <a:pt x="98" y="76"/>
                  </a:lnTo>
                  <a:lnTo>
                    <a:pt x="84" y="76"/>
                  </a:lnTo>
                  <a:lnTo>
                    <a:pt x="70" y="75"/>
                  </a:lnTo>
                  <a:lnTo>
                    <a:pt x="58" y="72"/>
                  </a:lnTo>
                  <a:lnTo>
                    <a:pt x="45" y="70"/>
                  </a:lnTo>
                  <a:lnTo>
                    <a:pt x="34" y="67"/>
                  </a:lnTo>
                  <a:lnTo>
                    <a:pt x="23" y="62"/>
                  </a:lnTo>
                  <a:lnTo>
                    <a:pt x="16" y="58"/>
                  </a:lnTo>
                  <a:lnTo>
                    <a:pt x="8" y="53"/>
                  </a:lnTo>
                  <a:lnTo>
                    <a:pt x="5" y="49"/>
                  </a:lnTo>
                  <a:lnTo>
                    <a:pt x="2" y="45"/>
                  </a:lnTo>
                  <a:lnTo>
                    <a:pt x="0" y="41"/>
                  </a:lnTo>
                  <a:lnTo>
                    <a:pt x="0" y="37"/>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538"/>
            <p:cNvSpPr>
              <a:spLocks noChangeAspect="1"/>
            </p:cNvSpPr>
            <p:nvPr/>
          </p:nvSpPr>
          <p:spPr bwMode="auto">
            <a:xfrm>
              <a:off x="4301" y="2501"/>
              <a:ext cx="606" cy="97"/>
            </a:xfrm>
            <a:custGeom>
              <a:avLst/>
              <a:gdLst>
                <a:gd name="T0" fmla="*/ 0 w 606"/>
                <a:gd name="T1" fmla="*/ 0 h 97"/>
                <a:gd name="T2" fmla="*/ 4 w 606"/>
                <a:gd name="T3" fmla="*/ 1 h 97"/>
                <a:gd name="T4" fmla="*/ 14 w 606"/>
                <a:gd name="T5" fmla="*/ 7 h 97"/>
                <a:gd name="T6" fmla="*/ 30 w 606"/>
                <a:gd name="T7" fmla="*/ 12 h 97"/>
                <a:gd name="T8" fmla="*/ 52 w 606"/>
                <a:gd name="T9" fmla="*/ 21 h 97"/>
                <a:gd name="T10" fmla="*/ 78 w 606"/>
                <a:gd name="T11" fmla="*/ 29 h 97"/>
                <a:gd name="T12" fmla="*/ 111 w 606"/>
                <a:gd name="T13" fmla="*/ 38 h 97"/>
                <a:gd name="T14" fmla="*/ 147 w 606"/>
                <a:gd name="T15" fmla="*/ 47 h 97"/>
                <a:gd name="T16" fmla="*/ 188 w 606"/>
                <a:gd name="T17" fmla="*/ 55 h 97"/>
                <a:gd name="T18" fmla="*/ 231 w 606"/>
                <a:gd name="T19" fmla="*/ 61 h 97"/>
                <a:gd name="T20" fmla="*/ 280 w 606"/>
                <a:gd name="T21" fmla="*/ 65 h 97"/>
                <a:gd name="T22" fmla="*/ 330 w 606"/>
                <a:gd name="T23" fmla="*/ 65 h 97"/>
                <a:gd name="T24" fmla="*/ 381 w 606"/>
                <a:gd name="T25" fmla="*/ 64 h 97"/>
                <a:gd name="T26" fmla="*/ 436 w 606"/>
                <a:gd name="T27" fmla="*/ 57 h 97"/>
                <a:gd name="T28" fmla="*/ 492 w 606"/>
                <a:gd name="T29" fmla="*/ 45 h 97"/>
                <a:gd name="T30" fmla="*/ 548 w 606"/>
                <a:gd name="T31" fmla="*/ 29 h 97"/>
                <a:gd name="T32" fmla="*/ 606 w 606"/>
                <a:gd name="T33" fmla="*/ 7 h 97"/>
                <a:gd name="T34" fmla="*/ 601 w 606"/>
                <a:gd name="T35" fmla="*/ 9 h 97"/>
                <a:gd name="T36" fmla="*/ 590 w 606"/>
                <a:gd name="T37" fmla="*/ 16 h 97"/>
                <a:gd name="T38" fmla="*/ 573 w 606"/>
                <a:gd name="T39" fmla="*/ 25 h 97"/>
                <a:gd name="T40" fmla="*/ 548 w 606"/>
                <a:gd name="T41" fmla="*/ 36 h 97"/>
                <a:gd name="T42" fmla="*/ 518 w 606"/>
                <a:gd name="T43" fmla="*/ 48 h 97"/>
                <a:gd name="T44" fmla="*/ 484 w 606"/>
                <a:gd name="T45" fmla="*/ 61 h 97"/>
                <a:gd name="T46" fmla="*/ 445 w 606"/>
                <a:gd name="T47" fmla="*/ 74 h 97"/>
                <a:gd name="T48" fmla="*/ 401 w 606"/>
                <a:gd name="T49" fmla="*/ 84 h 97"/>
                <a:gd name="T50" fmla="*/ 356 w 606"/>
                <a:gd name="T51" fmla="*/ 92 h 97"/>
                <a:gd name="T52" fmla="*/ 308 w 606"/>
                <a:gd name="T53" fmla="*/ 97 h 97"/>
                <a:gd name="T54" fmla="*/ 258 w 606"/>
                <a:gd name="T55" fmla="*/ 97 h 97"/>
                <a:gd name="T56" fmla="*/ 206 w 606"/>
                <a:gd name="T57" fmla="*/ 92 h 97"/>
                <a:gd name="T58" fmla="*/ 155 w 606"/>
                <a:gd name="T59" fmla="*/ 80 h 97"/>
                <a:gd name="T60" fmla="*/ 102 w 606"/>
                <a:gd name="T61" fmla="*/ 62 h 97"/>
                <a:gd name="T62" fmla="*/ 50 w 606"/>
                <a:gd name="T63" fmla="*/ 36 h 97"/>
                <a:gd name="T64" fmla="*/ 0 w 606"/>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97"/>
                <a:gd name="T101" fmla="*/ 606 w 606"/>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97">
                  <a:moveTo>
                    <a:pt x="0" y="0"/>
                  </a:moveTo>
                  <a:lnTo>
                    <a:pt x="4" y="1"/>
                  </a:lnTo>
                  <a:lnTo>
                    <a:pt x="14" y="7"/>
                  </a:lnTo>
                  <a:lnTo>
                    <a:pt x="30" y="12"/>
                  </a:lnTo>
                  <a:lnTo>
                    <a:pt x="52" y="21"/>
                  </a:lnTo>
                  <a:lnTo>
                    <a:pt x="78" y="29"/>
                  </a:lnTo>
                  <a:lnTo>
                    <a:pt x="111" y="38"/>
                  </a:lnTo>
                  <a:lnTo>
                    <a:pt x="147" y="47"/>
                  </a:lnTo>
                  <a:lnTo>
                    <a:pt x="188" y="55"/>
                  </a:lnTo>
                  <a:lnTo>
                    <a:pt x="231" y="61"/>
                  </a:lnTo>
                  <a:lnTo>
                    <a:pt x="280" y="65"/>
                  </a:lnTo>
                  <a:lnTo>
                    <a:pt x="330" y="65"/>
                  </a:lnTo>
                  <a:lnTo>
                    <a:pt x="381" y="64"/>
                  </a:lnTo>
                  <a:lnTo>
                    <a:pt x="436" y="57"/>
                  </a:lnTo>
                  <a:lnTo>
                    <a:pt x="492" y="45"/>
                  </a:lnTo>
                  <a:lnTo>
                    <a:pt x="548" y="29"/>
                  </a:lnTo>
                  <a:lnTo>
                    <a:pt x="606" y="7"/>
                  </a:lnTo>
                  <a:lnTo>
                    <a:pt x="601" y="9"/>
                  </a:lnTo>
                  <a:lnTo>
                    <a:pt x="590" y="16"/>
                  </a:lnTo>
                  <a:lnTo>
                    <a:pt x="573" y="25"/>
                  </a:lnTo>
                  <a:lnTo>
                    <a:pt x="548" y="36"/>
                  </a:lnTo>
                  <a:lnTo>
                    <a:pt x="518" y="48"/>
                  </a:lnTo>
                  <a:lnTo>
                    <a:pt x="484" y="61"/>
                  </a:lnTo>
                  <a:lnTo>
                    <a:pt x="445" y="74"/>
                  </a:lnTo>
                  <a:lnTo>
                    <a:pt x="401" y="84"/>
                  </a:lnTo>
                  <a:lnTo>
                    <a:pt x="356" y="92"/>
                  </a:lnTo>
                  <a:lnTo>
                    <a:pt x="308" y="97"/>
                  </a:lnTo>
                  <a:lnTo>
                    <a:pt x="258" y="97"/>
                  </a:lnTo>
                  <a:lnTo>
                    <a:pt x="206" y="92"/>
                  </a:lnTo>
                  <a:lnTo>
                    <a:pt x="155" y="80"/>
                  </a:lnTo>
                  <a:lnTo>
                    <a:pt x="102" y="62"/>
                  </a:lnTo>
                  <a:lnTo>
                    <a:pt x="5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2" name="Rectangle 540"/>
          <p:cNvSpPr>
            <a:spLocks noChangeArrowheads="1"/>
          </p:cNvSpPr>
          <p:nvPr/>
        </p:nvSpPr>
        <p:spPr bwMode="auto">
          <a:xfrm>
            <a:off x="6821488" y="2790825"/>
            <a:ext cx="13319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sz="2200" b="1">
                <a:solidFill>
                  <a:srgbClr val="FFFFFF"/>
                </a:solidFill>
                <a:latin typeface="Tahoma" pitchFamily="34" charset="0"/>
              </a:rPr>
              <a:t>$755,177</a:t>
            </a:r>
            <a:endParaRPr lang="en-US" sz="1400"/>
          </a:p>
        </p:txBody>
      </p:sp>
      <p:sp>
        <p:nvSpPr>
          <p:cNvPr id="33803" name="Rectangle 541"/>
          <p:cNvSpPr>
            <a:spLocks noChangeArrowheads="1"/>
          </p:cNvSpPr>
          <p:nvPr/>
        </p:nvSpPr>
        <p:spPr bwMode="auto">
          <a:xfrm>
            <a:off x="4941888" y="3951288"/>
            <a:ext cx="13319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sz="2200" b="1">
                <a:solidFill>
                  <a:srgbClr val="FFFFFF"/>
                </a:solidFill>
                <a:latin typeface="Tahoma" pitchFamily="34" charset="0"/>
              </a:rPr>
              <a:t>$503,451</a:t>
            </a:r>
            <a:endParaRPr lang="en-US" sz="1400"/>
          </a:p>
        </p:txBody>
      </p:sp>
      <p:sp>
        <p:nvSpPr>
          <p:cNvPr id="33804" name="Rectangle 542"/>
          <p:cNvSpPr>
            <a:spLocks noChangeArrowheads="1"/>
          </p:cNvSpPr>
          <p:nvPr/>
        </p:nvSpPr>
        <p:spPr bwMode="auto">
          <a:xfrm>
            <a:off x="2989263" y="5116513"/>
            <a:ext cx="13319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sz="2200" b="1">
                <a:solidFill>
                  <a:srgbClr val="FFFFFF"/>
                </a:solidFill>
                <a:latin typeface="Tahoma" pitchFamily="34" charset="0"/>
              </a:rPr>
              <a:t>$251,725</a:t>
            </a:r>
            <a:endParaRPr lang="en-US" sz="1400"/>
          </a:p>
        </p:txBody>
      </p:sp>
      <p:graphicFrame>
        <p:nvGraphicFramePr>
          <p:cNvPr id="33805" name="Object 543"/>
          <p:cNvGraphicFramePr>
            <a:graphicFrameLocks noGrp="1" noChangeAspect="1"/>
          </p:cNvGraphicFramePr>
          <p:nvPr>
            <p:ph idx="4294967295"/>
            <p:extLst>
              <p:ext uri="{D42A27DB-BD31-4B8C-83A1-F6EECF244321}">
                <p14:modId xmlns:p14="http://schemas.microsoft.com/office/powerpoint/2010/main" val="706483345"/>
              </p:ext>
            </p:extLst>
          </p:nvPr>
        </p:nvGraphicFramePr>
        <p:xfrm>
          <a:off x="2033993" y="2498479"/>
          <a:ext cx="6451600" cy="3998913"/>
        </p:xfrm>
        <a:graphic>
          <a:graphicData uri="http://schemas.openxmlformats.org/presentationml/2006/ole">
            <mc:AlternateContent xmlns:mc="http://schemas.openxmlformats.org/markup-compatibility/2006">
              <mc:Choice xmlns:v="urn:schemas-microsoft-com:vml" Requires="v">
                <p:oleObj spid="_x0000_s1116" name="Chart" r:id="rId4" imgW="8140700" imgH="5435600" progId="MSGraph.Chart.8">
                  <p:embed followColorScheme="full"/>
                </p:oleObj>
              </mc:Choice>
              <mc:Fallback>
                <p:oleObj name="Chart" r:id="rId4" imgW="8140700" imgH="5435600" progId="MSGraph.Chart.8">
                  <p:embed followColorScheme="full"/>
                  <p:pic>
                    <p:nvPicPr>
                      <p:cNvPr id="0" name="Picture 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993" y="2498479"/>
                        <a:ext cx="6451600" cy="39989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6" name="Text Box 544"/>
          <p:cNvSpPr txBox="1">
            <a:spLocks noChangeArrowheads="1"/>
          </p:cNvSpPr>
          <p:nvPr/>
        </p:nvSpPr>
        <p:spPr bwMode="auto">
          <a:xfrm>
            <a:off x="2590800" y="5071537"/>
            <a:ext cx="15621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80000"/>
              </a:lnSpc>
              <a:spcBef>
                <a:spcPct val="30000"/>
              </a:spcBef>
            </a:pPr>
            <a:r>
              <a:rPr kumimoji="1" lang="en-US" sz="2600" b="1" dirty="0">
                <a:solidFill>
                  <a:schemeClr val="bg1"/>
                </a:solidFill>
              </a:rPr>
              <a:t>$251,725</a:t>
            </a:r>
          </a:p>
        </p:txBody>
      </p:sp>
      <p:sp>
        <p:nvSpPr>
          <p:cNvPr id="33807" name="Text Box 545"/>
          <p:cNvSpPr txBox="1">
            <a:spLocks noChangeArrowheads="1"/>
          </p:cNvSpPr>
          <p:nvPr/>
        </p:nvSpPr>
        <p:spPr bwMode="auto">
          <a:xfrm>
            <a:off x="4556125" y="4081368"/>
            <a:ext cx="15621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80000"/>
              </a:lnSpc>
              <a:spcBef>
                <a:spcPct val="30000"/>
              </a:spcBef>
            </a:pPr>
            <a:r>
              <a:rPr kumimoji="1" lang="en-US" sz="2600" b="1" dirty="0">
                <a:solidFill>
                  <a:schemeClr val="bg1"/>
                </a:solidFill>
              </a:rPr>
              <a:t>$503,451</a:t>
            </a:r>
          </a:p>
        </p:txBody>
      </p:sp>
      <p:sp>
        <p:nvSpPr>
          <p:cNvPr id="33808" name="Text Box 546"/>
          <p:cNvSpPr txBox="1">
            <a:spLocks noChangeArrowheads="1"/>
          </p:cNvSpPr>
          <p:nvPr/>
        </p:nvSpPr>
        <p:spPr bwMode="auto">
          <a:xfrm>
            <a:off x="6118225" y="3011488"/>
            <a:ext cx="15621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80000"/>
              </a:lnSpc>
              <a:spcBef>
                <a:spcPct val="30000"/>
              </a:spcBef>
            </a:pPr>
            <a:r>
              <a:rPr kumimoji="1" lang="en-US" sz="2600" b="1" dirty="0">
                <a:solidFill>
                  <a:schemeClr val="bg1"/>
                </a:solidFill>
              </a:rPr>
              <a:t>$755,177</a:t>
            </a:r>
          </a:p>
        </p:txBody>
      </p:sp>
      <p:sp>
        <p:nvSpPr>
          <p:cNvPr id="33809" name="Rectangle 1573"/>
          <p:cNvSpPr>
            <a:spLocks noChangeArrowheads="1"/>
          </p:cNvSpPr>
          <p:nvPr/>
        </p:nvSpPr>
        <p:spPr bwMode="auto">
          <a:xfrm>
            <a:off x="583188" y="617538"/>
            <a:ext cx="8360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400" dirty="0">
                <a:solidFill>
                  <a:schemeClr val="folHlink"/>
                </a:solidFill>
                <a:latin typeface="Tahoma" pitchFamily="34" charset="0"/>
              </a:rPr>
              <a:t>FINANCIAL IMPACT of SMOKING: </a:t>
            </a:r>
            <a:br>
              <a:rPr lang="en-US" sz="3400" dirty="0">
                <a:solidFill>
                  <a:schemeClr val="folHlink"/>
                </a:solidFill>
                <a:latin typeface="Tahoma" pitchFamily="34" charset="0"/>
              </a:rPr>
            </a:br>
            <a:r>
              <a:rPr lang="en-US" sz="3400" dirty="0">
                <a:solidFill>
                  <a:schemeClr val="folHlink"/>
                </a:solidFill>
                <a:latin typeface="Tahoma" pitchFamily="34" charset="0"/>
              </a:rPr>
              <a:t>COSTS to the INDIVIDUAL</a:t>
            </a:r>
          </a:p>
        </p:txBody>
      </p:sp>
      <p:sp>
        <p:nvSpPr>
          <p:cNvPr id="33810" name="Text Box 1574"/>
          <p:cNvSpPr txBox="1">
            <a:spLocks noChangeArrowheads="1"/>
          </p:cNvSpPr>
          <p:nvPr/>
        </p:nvSpPr>
        <p:spPr bwMode="auto">
          <a:xfrm>
            <a:off x="5524500" y="4733925"/>
            <a:ext cx="2686050"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30" tIns="45714" rIns="91430" bIns="45714">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80000"/>
              </a:lnSpc>
              <a:spcBef>
                <a:spcPct val="50000"/>
              </a:spcBef>
            </a:pPr>
            <a:r>
              <a:rPr kumimoji="1" lang="en-US" sz="1800" i="1">
                <a:solidFill>
                  <a:schemeClr val="tx2"/>
                </a:solidFill>
              </a:rPr>
              <a:t>Even if you don’t invest the money, you will save</a:t>
            </a:r>
          </a:p>
          <a:p>
            <a:pPr algn="ctr"/>
            <a:r>
              <a:rPr kumimoji="1" lang="en-US" sz="1800" i="1">
                <a:solidFill>
                  <a:schemeClr val="tx2"/>
                </a:solidFill>
              </a:rPr>
              <a:t>$1503.80/yr for </a:t>
            </a:r>
            <a:r>
              <a:rPr kumimoji="1" lang="en-US" sz="1800" b="1" i="1">
                <a:solidFill>
                  <a:schemeClr val="tx2"/>
                </a:solidFill>
              </a:rPr>
              <a:t>each</a:t>
            </a:r>
            <a:r>
              <a:rPr kumimoji="1" lang="en-US" sz="1800" i="1">
                <a:solidFill>
                  <a:schemeClr val="tx2"/>
                </a:solidFill>
              </a:rPr>
              <a:t> pack a day smoked</a:t>
            </a:r>
          </a:p>
        </p:txBody>
      </p:sp>
      <p:sp>
        <p:nvSpPr>
          <p:cNvPr id="33811" name="Rectangle 539"/>
          <p:cNvSpPr>
            <a:spLocks noChangeArrowheads="1"/>
          </p:cNvSpPr>
          <p:nvPr/>
        </p:nvSpPr>
        <p:spPr bwMode="auto">
          <a:xfrm>
            <a:off x="3925888" y="6456363"/>
            <a:ext cx="3230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b="1">
                <a:solidFill>
                  <a:srgbClr val="000000"/>
                </a:solidFill>
                <a:latin typeface="Tahoma" pitchFamily="34" charset="0"/>
              </a:rPr>
              <a:t>Dollars lost, in thousands</a:t>
            </a:r>
            <a:endParaRPr lang="en-US" sz="1400"/>
          </a:p>
        </p:txBody>
      </p:sp>
    </p:spTree>
    <p:extLst>
      <p:ext uri="{BB962C8B-B14F-4D97-AF65-F5344CB8AC3E}">
        <p14:creationId xmlns:p14="http://schemas.microsoft.com/office/powerpoint/2010/main" val="270453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30275" y="3905250"/>
            <a:ext cx="2247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pitchFamily="-65" charset="-128"/>
              </a:defRPr>
            </a:lvl1pPr>
            <a:lvl2pPr marL="37931725" indent="-37474525">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57200" eaLnBrk="0" fontAlgn="base" hangingPunct="0">
              <a:spcBef>
                <a:spcPct val="30000"/>
              </a:spcBef>
              <a:spcAft>
                <a:spcPct val="0"/>
              </a:spcAft>
              <a:defRPr sz="900">
                <a:solidFill>
                  <a:schemeClr val="tx1"/>
                </a:solidFill>
                <a:latin typeface="Arial" charset="0"/>
                <a:ea typeface="ＭＳ Ｐゴシック" pitchFamily="-65" charset="-128"/>
              </a:defRPr>
            </a:lvl6pPr>
            <a:lvl7pPr marL="914400" eaLnBrk="0" fontAlgn="base" hangingPunct="0">
              <a:spcBef>
                <a:spcPct val="30000"/>
              </a:spcBef>
              <a:spcAft>
                <a:spcPct val="0"/>
              </a:spcAft>
              <a:defRPr sz="900">
                <a:solidFill>
                  <a:schemeClr val="tx1"/>
                </a:solidFill>
                <a:latin typeface="Arial" charset="0"/>
                <a:ea typeface="ＭＳ Ｐゴシック" pitchFamily="-65" charset="-128"/>
              </a:defRPr>
            </a:lvl7pPr>
            <a:lvl8pPr marL="1371600" eaLnBrk="0" fontAlgn="base" hangingPunct="0">
              <a:spcBef>
                <a:spcPct val="30000"/>
              </a:spcBef>
              <a:spcAft>
                <a:spcPct val="0"/>
              </a:spcAft>
              <a:defRPr sz="900">
                <a:solidFill>
                  <a:schemeClr val="tx1"/>
                </a:solidFill>
                <a:latin typeface="Arial" charset="0"/>
                <a:ea typeface="ＭＳ Ｐゴシック" pitchFamily="-65" charset="-128"/>
              </a:defRPr>
            </a:lvl8pPr>
            <a:lvl9pPr marL="1828800" eaLnBrk="0" fontAlgn="base" hangingPunct="0">
              <a:spcBef>
                <a:spcPct val="30000"/>
              </a:spcBef>
              <a:spcAft>
                <a:spcPct val="0"/>
              </a:spcAft>
              <a:defRPr sz="900">
                <a:solidFill>
                  <a:schemeClr val="tx1"/>
                </a:solidFill>
                <a:latin typeface="Arial" charset="0"/>
                <a:ea typeface="ＭＳ Ｐゴシック" pitchFamily="-65" charset="-128"/>
              </a:defRPr>
            </a:lvl9pPr>
          </a:lstStyle>
          <a:p>
            <a:pPr>
              <a:spcBef>
                <a:spcPct val="0"/>
              </a:spcBef>
            </a:pPr>
            <a:r>
              <a:rPr lang="en-US" sz="3400">
                <a:solidFill>
                  <a:schemeClr val="hlink"/>
                </a:solidFill>
              </a:rPr>
              <a:t>SMOKING</a:t>
            </a:r>
            <a:endParaRPr lang="en-US" sz="3400">
              <a:solidFill>
                <a:srgbClr val="339966"/>
              </a:solidFill>
            </a:endParaRPr>
          </a:p>
        </p:txBody>
      </p:sp>
      <p:sp>
        <p:nvSpPr>
          <p:cNvPr id="23555" name="Line 3"/>
          <p:cNvSpPr>
            <a:spLocks noChangeShapeType="1"/>
          </p:cNvSpPr>
          <p:nvPr/>
        </p:nvSpPr>
        <p:spPr bwMode="auto">
          <a:xfrm>
            <a:off x="3319463" y="4252913"/>
            <a:ext cx="1901825"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6" name="Text Box 4"/>
          <p:cNvSpPr txBox="1">
            <a:spLocks noChangeArrowheads="1"/>
          </p:cNvSpPr>
          <p:nvPr/>
        </p:nvSpPr>
        <p:spPr bwMode="auto">
          <a:xfrm>
            <a:off x="5311775" y="3671888"/>
            <a:ext cx="22494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pitchFamily="-65" charset="-128"/>
              </a:defRPr>
            </a:lvl1pPr>
            <a:lvl2pPr marL="37931725" indent="-37474525">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57200" eaLnBrk="0" fontAlgn="base" hangingPunct="0">
              <a:spcBef>
                <a:spcPct val="30000"/>
              </a:spcBef>
              <a:spcAft>
                <a:spcPct val="0"/>
              </a:spcAft>
              <a:defRPr sz="900">
                <a:solidFill>
                  <a:schemeClr val="tx1"/>
                </a:solidFill>
                <a:latin typeface="Arial" charset="0"/>
                <a:ea typeface="ＭＳ Ｐゴシック" pitchFamily="-65" charset="-128"/>
              </a:defRPr>
            </a:lvl6pPr>
            <a:lvl7pPr marL="914400" eaLnBrk="0" fontAlgn="base" hangingPunct="0">
              <a:spcBef>
                <a:spcPct val="30000"/>
              </a:spcBef>
              <a:spcAft>
                <a:spcPct val="0"/>
              </a:spcAft>
              <a:defRPr sz="900">
                <a:solidFill>
                  <a:schemeClr val="tx1"/>
                </a:solidFill>
                <a:latin typeface="Arial" charset="0"/>
                <a:ea typeface="ＭＳ Ｐゴシック" pitchFamily="-65" charset="-128"/>
              </a:defRPr>
            </a:lvl7pPr>
            <a:lvl8pPr marL="1371600" eaLnBrk="0" fontAlgn="base" hangingPunct="0">
              <a:spcBef>
                <a:spcPct val="30000"/>
              </a:spcBef>
              <a:spcAft>
                <a:spcPct val="0"/>
              </a:spcAft>
              <a:defRPr sz="900">
                <a:solidFill>
                  <a:schemeClr val="tx1"/>
                </a:solidFill>
                <a:latin typeface="Arial" charset="0"/>
                <a:ea typeface="ＭＳ Ｐゴシック" pitchFamily="-65" charset="-128"/>
              </a:defRPr>
            </a:lvl8pPr>
            <a:lvl9pPr marL="1828800" eaLnBrk="0" fontAlgn="base" hangingPunct="0">
              <a:spcBef>
                <a:spcPct val="30000"/>
              </a:spcBef>
              <a:spcAft>
                <a:spcPct val="0"/>
              </a:spcAft>
              <a:defRPr sz="900">
                <a:solidFill>
                  <a:schemeClr val="tx1"/>
                </a:solidFill>
                <a:latin typeface="Arial" charset="0"/>
                <a:ea typeface="ＭＳ Ｐゴシック" pitchFamily="-65" charset="-128"/>
              </a:defRPr>
            </a:lvl9pPr>
          </a:lstStyle>
          <a:p>
            <a:pPr>
              <a:spcBef>
                <a:spcPct val="50000"/>
              </a:spcBef>
            </a:pPr>
            <a:r>
              <a:rPr lang="en-US" sz="3400">
                <a:solidFill>
                  <a:schemeClr val="folHlink"/>
                </a:solidFill>
              </a:rPr>
              <a:t>MENTAL ILLNESS</a:t>
            </a:r>
          </a:p>
        </p:txBody>
      </p:sp>
      <p:sp>
        <p:nvSpPr>
          <p:cNvPr id="23557" name="Rectangle 7"/>
          <p:cNvSpPr>
            <a:spLocks noGrp="1" noChangeArrowheads="1"/>
          </p:cNvSpPr>
          <p:nvPr>
            <p:ph type="title"/>
          </p:nvPr>
        </p:nvSpPr>
        <p:spPr>
          <a:xfrm>
            <a:off x="1295400" y="617538"/>
            <a:ext cx="7648575" cy="954087"/>
          </a:xfrm>
        </p:spPr>
        <p:txBody>
          <a:bodyPr/>
          <a:lstStyle/>
          <a:p>
            <a:pPr eaLnBrk="1" hangingPunct="1"/>
            <a:r>
              <a:rPr lang="en-US" sz="3600" dirty="0" smtClean="0">
                <a:ea typeface="ＭＳ Ｐゴシック" pitchFamily="-65" charset="-128"/>
              </a:rPr>
              <a:t>WHY do INDIVIDUALS with MENTAL Health Disorders SMOKE?</a:t>
            </a:r>
          </a:p>
        </p:txBody>
      </p:sp>
      <p:sp>
        <p:nvSpPr>
          <p:cNvPr id="3429385" name="Text Box 9"/>
          <p:cNvSpPr txBox="1">
            <a:spLocks noChangeArrowheads="1"/>
          </p:cNvSpPr>
          <p:nvPr/>
        </p:nvSpPr>
        <p:spPr bwMode="auto">
          <a:xfrm>
            <a:off x="4254500" y="4994275"/>
            <a:ext cx="4630738" cy="1371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pitchFamily="-65" charset="-128"/>
              </a:defRPr>
            </a:lvl1pPr>
            <a:lvl2pPr marL="37931725" indent="-37474525">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57200" eaLnBrk="0" fontAlgn="base" hangingPunct="0">
              <a:spcBef>
                <a:spcPct val="30000"/>
              </a:spcBef>
              <a:spcAft>
                <a:spcPct val="0"/>
              </a:spcAft>
              <a:defRPr sz="900">
                <a:solidFill>
                  <a:schemeClr val="tx1"/>
                </a:solidFill>
                <a:latin typeface="Arial" charset="0"/>
                <a:ea typeface="ＭＳ Ｐゴシック" pitchFamily="-65" charset="-128"/>
              </a:defRPr>
            </a:lvl6pPr>
            <a:lvl7pPr marL="914400" eaLnBrk="0" fontAlgn="base" hangingPunct="0">
              <a:spcBef>
                <a:spcPct val="30000"/>
              </a:spcBef>
              <a:spcAft>
                <a:spcPct val="0"/>
              </a:spcAft>
              <a:defRPr sz="900">
                <a:solidFill>
                  <a:schemeClr val="tx1"/>
                </a:solidFill>
                <a:latin typeface="Arial" charset="0"/>
                <a:ea typeface="ＭＳ Ｐゴシック" pitchFamily="-65" charset="-128"/>
              </a:defRPr>
            </a:lvl7pPr>
            <a:lvl8pPr marL="1371600" eaLnBrk="0" fontAlgn="base" hangingPunct="0">
              <a:spcBef>
                <a:spcPct val="30000"/>
              </a:spcBef>
              <a:spcAft>
                <a:spcPct val="0"/>
              </a:spcAft>
              <a:defRPr sz="900">
                <a:solidFill>
                  <a:schemeClr val="tx1"/>
                </a:solidFill>
                <a:latin typeface="Arial" charset="0"/>
                <a:ea typeface="ＭＳ Ｐゴシック" pitchFamily="-65" charset="-128"/>
              </a:defRPr>
            </a:lvl8pPr>
            <a:lvl9pPr marL="1828800" eaLnBrk="0" fontAlgn="base" hangingPunct="0">
              <a:spcBef>
                <a:spcPct val="30000"/>
              </a:spcBef>
              <a:spcAft>
                <a:spcPct val="0"/>
              </a:spcAft>
              <a:defRPr sz="900">
                <a:solidFill>
                  <a:schemeClr val="tx1"/>
                </a:solidFill>
                <a:latin typeface="Arial" charset="0"/>
                <a:ea typeface="ＭＳ Ｐゴシック" pitchFamily="-65" charset="-128"/>
              </a:defRPr>
            </a:lvl9pPr>
          </a:lstStyle>
          <a:p>
            <a:pPr algn="l"/>
            <a:r>
              <a:rPr lang="en-US" sz="2200">
                <a:solidFill>
                  <a:schemeClr val="bg1"/>
                </a:solidFill>
              </a:rPr>
              <a:t>Active psychiatric disorders are associated with daily smoking and progression to nicotine dependence </a:t>
            </a:r>
            <a:r>
              <a:rPr lang="en-US" sz="1800">
                <a:solidFill>
                  <a:schemeClr val="bg1"/>
                </a:solidFill>
              </a:rPr>
              <a:t>(Breslau et al., 2004).</a:t>
            </a:r>
          </a:p>
        </p:txBody>
      </p:sp>
      <p:sp>
        <p:nvSpPr>
          <p:cNvPr id="3429386" name="Text Box 10"/>
          <p:cNvSpPr txBox="1">
            <a:spLocks noChangeArrowheads="1"/>
          </p:cNvSpPr>
          <p:nvPr/>
        </p:nvSpPr>
        <p:spPr bwMode="auto">
          <a:xfrm>
            <a:off x="347663" y="1857375"/>
            <a:ext cx="7258050" cy="1716088"/>
          </a:xfrm>
          <a:prstGeom prst="rect">
            <a:avLst/>
          </a:prstGeom>
          <a:solidFill>
            <a:schemeClr val="hlink"/>
          </a:solidFill>
          <a:ln w="9525">
            <a:solidFill>
              <a:srgbClr val="FF0000"/>
            </a:solidFill>
            <a:miter lim="800000"/>
            <a:headEnd/>
            <a:tailEnd/>
          </a:ln>
        </p:spPr>
        <p:txBody>
          <a:bodyPr>
            <a:spAutoFit/>
          </a:bodyPr>
          <a:lstStyle>
            <a:lvl1pPr>
              <a:defRPr sz="900">
                <a:solidFill>
                  <a:schemeClr val="tx1"/>
                </a:solidFill>
                <a:latin typeface="Arial" charset="0"/>
                <a:ea typeface="ＭＳ Ｐゴシック" pitchFamily="-65" charset="-128"/>
              </a:defRPr>
            </a:lvl1pPr>
            <a:lvl2pPr marL="37931725" indent="-37474525">
              <a:defRPr sz="900">
                <a:solidFill>
                  <a:schemeClr val="tx1"/>
                </a:solidFill>
                <a:latin typeface="Arial" charset="0"/>
                <a:ea typeface="ＭＳ Ｐゴシック" pitchFamily="-65" charset="-128"/>
              </a:defRPr>
            </a:lvl2pPr>
            <a:lvl3pPr>
              <a:defRPr sz="900">
                <a:solidFill>
                  <a:schemeClr val="tx1"/>
                </a:solidFill>
                <a:latin typeface="Arial" charset="0"/>
                <a:ea typeface="ＭＳ Ｐゴシック" pitchFamily="-65" charset="-128"/>
              </a:defRPr>
            </a:lvl3pPr>
            <a:lvl4pPr>
              <a:defRPr sz="900">
                <a:solidFill>
                  <a:schemeClr val="tx1"/>
                </a:solidFill>
                <a:latin typeface="Arial" charset="0"/>
                <a:ea typeface="ＭＳ Ｐゴシック" pitchFamily="-65" charset="-128"/>
              </a:defRPr>
            </a:lvl4pPr>
            <a:lvl5pPr>
              <a:defRPr sz="900">
                <a:solidFill>
                  <a:schemeClr val="tx1"/>
                </a:solidFill>
                <a:latin typeface="Arial" charset="0"/>
                <a:ea typeface="ＭＳ Ｐゴシック" pitchFamily="-65" charset="-128"/>
              </a:defRPr>
            </a:lvl5pPr>
            <a:lvl6pPr marL="457200" eaLnBrk="0" fontAlgn="base" hangingPunct="0">
              <a:spcBef>
                <a:spcPct val="30000"/>
              </a:spcBef>
              <a:spcAft>
                <a:spcPct val="0"/>
              </a:spcAft>
              <a:defRPr sz="900">
                <a:solidFill>
                  <a:schemeClr val="tx1"/>
                </a:solidFill>
                <a:latin typeface="Arial" charset="0"/>
                <a:ea typeface="ＭＳ Ｐゴシック" pitchFamily="-65" charset="-128"/>
              </a:defRPr>
            </a:lvl6pPr>
            <a:lvl7pPr marL="914400" eaLnBrk="0" fontAlgn="base" hangingPunct="0">
              <a:spcBef>
                <a:spcPct val="30000"/>
              </a:spcBef>
              <a:spcAft>
                <a:spcPct val="0"/>
              </a:spcAft>
              <a:defRPr sz="900">
                <a:solidFill>
                  <a:schemeClr val="tx1"/>
                </a:solidFill>
                <a:latin typeface="Arial" charset="0"/>
                <a:ea typeface="ＭＳ Ｐゴシック" pitchFamily="-65" charset="-128"/>
              </a:defRPr>
            </a:lvl7pPr>
            <a:lvl8pPr marL="1371600" eaLnBrk="0" fontAlgn="base" hangingPunct="0">
              <a:spcBef>
                <a:spcPct val="30000"/>
              </a:spcBef>
              <a:spcAft>
                <a:spcPct val="0"/>
              </a:spcAft>
              <a:defRPr sz="900">
                <a:solidFill>
                  <a:schemeClr val="tx1"/>
                </a:solidFill>
                <a:latin typeface="Arial" charset="0"/>
                <a:ea typeface="ＭＳ Ｐゴシック" pitchFamily="-65" charset="-128"/>
              </a:defRPr>
            </a:lvl8pPr>
            <a:lvl9pPr marL="1828800" eaLnBrk="0" fontAlgn="base" hangingPunct="0">
              <a:spcBef>
                <a:spcPct val="30000"/>
              </a:spcBef>
              <a:spcAft>
                <a:spcPct val="0"/>
              </a:spcAft>
              <a:defRPr sz="900">
                <a:solidFill>
                  <a:schemeClr val="tx1"/>
                </a:solidFill>
                <a:latin typeface="Arial" charset="0"/>
                <a:ea typeface="ＭＳ Ｐゴシック" pitchFamily="-65" charset="-128"/>
              </a:defRPr>
            </a:lvl9pPr>
          </a:lstStyle>
          <a:p>
            <a:pPr algn="l"/>
            <a:r>
              <a:rPr lang="en-US" sz="2200">
                <a:solidFill>
                  <a:schemeClr val="bg1"/>
                </a:solidFill>
              </a:rPr>
              <a:t>Smoking in adolescence is associated with psychiatric disorders in adulthood, including: panic disorder, GAD and agoraphobia, depression and suicidal behavior, substance use disorders, and schizophrenia </a:t>
            </a:r>
            <a:r>
              <a:rPr lang="en-US" sz="1800">
                <a:solidFill>
                  <a:schemeClr val="bg1"/>
                </a:solidFill>
              </a:rPr>
              <a:t>(Breslau et al., 2004; Weiser et al., 2004; Goodman, 2000; Johnson et al., 2000)</a:t>
            </a:r>
          </a:p>
        </p:txBody>
      </p:sp>
      <p:sp>
        <p:nvSpPr>
          <p:cNvPr id="3429388" name="AutoShape 12"/>
          <p:cNvSpPr>
            <a:spLocks noChangeArrowheads="1"/>
          </p:cNvSpPr>
          <p:nvPr/>
        </p:nvSpPr>
        <p:spPr bwMode="auto">
          <a:xfrm rot="5400000">
            <a:off x="7235031" y="2039144"/>
            <a:ext cx="2119313" cy="13493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29389" name="AutoShape 13"/>
          <p:cNvSpPr>
            <a:spLocks noChangeArrowheads="1"/>
          </p:cNvSpPr>
          <p:nvPr/>
        </p:nvSpPr>
        <p:spPr bwMode="auto">
          <a:xfrm rot="-5400000">
            <a:off x="2720976" y="4984750"/>
            <a:ext cx="1727200" cy="1349375"/>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5717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9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293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29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29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385" grpId="0" animBg="1"/>
      <p:bldP spid="3429386" grpId="0" animBg="1"/>
      <p:bldP spid="3429388" grpId="0" animBg="1"/>
      <p:bldP spid="34293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a:defRPr/>
            </a:pPr>
            <a:r>
              <a:rPr lang="en-US" sz="4000" smtClean="0"/>
              <a:t>Smoking Prevalence by </a:t>
            </a:r>
            <a:br>
              <a:rPr lang="en-US" sz="4000" smtClean="0"/>
            </a:br>
            <a:r>
              <a:rPr lang="en-US" sz="4000" smtClean="0"/>
              <a:t>Mental Health Diagnosis</a:t>
            </a:r>
          </a:p>
        </p:txBody>
      </p:sp>
      <p:sp>
        <p:nvSpPr>
          <p:cNvPr id="16388" name="Content Placeholder 2"/>
          <p:cNvSpPr>
            <a:spLocks noGrp="1"/>
          </p:cNvSpPr>
          <p:nvPr>
            <p:ph type="body" idx="1"/>
          </p:nvPr>
        </p:nvSpPr>
        <p:spPr>
          <a:xfrm>
            <a:off x="457200" y="1798638"/>
            <a:ext cx="8229600" cy="4327525"/>
          </a:xfrm>
        </p:spPr>
        <p:txBody>
          <a:bodyPr/>
          <a:lstStyle/>
          <a:p>
            <a:pPr>
              <a:buClr>
                <a:srgbClr val="FFE701"/>
              </a:buClr>
              <a:buSzPct val="80000"/>
              <a:buFont typeface="Arial" charset="0"/>
              <a:buNone/>
              <a:tabLst>
                <a:tab pos="4519613" algn="r"/>
              </a:tabLst>
              <a:defRPr/>
            </a:pPr>
            <a:endParaRPr lang="en-US" dirty="0" smtClean="0"/>
          </a:p>
          <a:p>
            <a:pPr>
              <a:buClr>
                <a:srgbClr val="FFE701"/>
              </a:buClr>
              <a:buSzPct val="80000"/>
              <a:buFont typeface="Arial" charset="0"/>
              <a:buNone/>
              <a:tabLst>
                <a:tab pos="4519613" algn="r"/>
              </a:tabLst>
              <a:defRPr/>
            </a:pPr>
            <a:r>
              <a:rPr lang="en-US" dirty="0" smtClean="0"/>
              <a:t>Current smoking</a:t>
            </a:r>
          </a:p>
          <a:p>
            <a:pPr lvl="1">
              <a:buClr>
                <a:srgbClr val="871418"/>
              </a:buClr>
              <a:buSzPct val="80000"/>
              <a:buFont typeface="Arial" charset="0"/>
              <a:buChar char="•"/>
              <a:tabLst>
                <a:tab pos="4519613" algn="r"/>
              </a:tabLst>
              <a:defRPr/>
            </a:pPr>
            <a:r>
              <a:rPr lang="en-US" sz="2000" dirty="0" smtClean="0"/>
              <a:t>1  mental health diagnosis	32%</a:t>
            </a:r>
          </a:p>
          <a:p>
            <a:pPr lvl="1">
              <a:buClr>
                <a:srgbClr val="871418"/>
              </a:buClr>
              <a:buSzPct val="80000"/>
              <a:buFont typeface="Arial" charset="0"/>
              <a:buChar char="•"/>
              <a:tabLst>
                <a:tab pos="4519613" algn="r"/>
              </a:tabLst>
              <a:defRPr/>
            </a:pPr>
            <a:r>
              <a:rPr lang="en-US" sz="2000" dirty="0" smtClean="0"/>
              <a:t>2 mental health diagnoses	42%</a:t>
            </a:r>
          </a:p>
          <a:p>
            <a:pPr lvl="1">
              <a:spcAft>
                <a:spcPct val="75000"/>
              </a:spcAft>
              <a:buClr>
                <a:srgbClr val="871418"/>
              </a:buClr>
              <a:buSzPct val="80000"/>
              <a:buFont typeface="Arial" charset="0"/>
              <a:buChar char="•"/>
              <a:tabLst>
                <a:tab pos="4519613" algn="r"/>
              </a:tabLst>
              <a:defRPr/>
            </a:pPr>
            <a:r>
              <a:rPr lang="en-US" sz="2000" dirty="0" smtClean="0"/>
              <a:t>3+ mental health diagnoses	61%</a:t>
            </a:r>
          </a:p>
          <a:p>
            <a:pPr>
              <a:spcBef>
                <a:spcPct val="5000"/>
              </a:spcBef>
              <a:buClr>
                <a:srgbClr val="FFE701"/>
              </a:buClr>
              <a:buSzPct val="80000"/>
              <a:buFont typeface="Arial" charset="0"/>
              <a:buNone/>
              <a:tabLst>
                <a:tab pos="4519613" algn="r"/>
              </a:tabLst>
              <a:defRPr/>
            </a:pPr>
            <a:endParaRPr lang="en-US" dirty="0" smtClean="0"/>
          </a:p>
          <a:p>
            <a:pPr>
              <a:spcBef>
                <a:spcPct val="5000"/>
              </a:spcBef>
              <a:buClr>
                <a:srgbClr val="FFE701"/>
              </a:buClr>
              <a:buSzPct val="80000"/>
              <a:buFont typeface="Arial" charset="0"/>
              <a:buNone/>
              <a:tabLst>
                <a:tab pos="4519613" algn="r"/>
              </a:tabLst>
              <a:defRPr/>
            </a:pPr>
            <a:r>
              <a:rPr lang="en-US" dirty="0" smtClean="0"/>
              <a:t>2007 National Health Interview Survey Data</a:t>
            </a:r>
          </a:p>
          <a:p>
            <a:pPr lvl="1">
              <a:buClr>
                <a:srgbClr val="871418"/>
              </a:buClr>
              <a:buSzPct val="80000"/>
              <a:buFont typeface="Arial" charset="0"/>
              <a:buChar char="•"/>
              <a:tabLst>
                <a:tab pos="4519613" algn="r"/>
              </a:tabLst>
              <a:defRPr/>
            </a:pPr>
            <a:r>
              <a:rPr lang="en-US" sz="2000" dirty="0" smtClean="0"/>
              <a:t>Schizophrenia	59%</a:t>
            </a:r>
          </a:p>
          <a:p>
            <a:pPr lvl="1">
              <a:buClr>
                <a:srgbClr val="871418"/>
              </a:buClr>
              <a:buSzPct val="80000"/>
              <a:buFont typeface="Arial" charset="0"/>
              <a:buChar char="•"/>
              <a:tabLst>
                <a:tab pos="4519613" algn="r"/>
              </a:tabLst>
              <a:defRPr/>
            </a:pPr>
            <a:r>
              <a:rPr lang="en-US" sz="2000" dirty="0" smtClean="0"/>
              <a:t>Bipolar disorder	46%</a:t>
            </a:r>
          </a:p>
          <a:p>
            <a:pPr lvl="1">
              <a:spcAft>
                <a:spcPct val="75000"/>
              </a:spcAft>
              <a:buClr>
                <a:srgbClr val="871418"/>
              </a:buClr>
              <a:buSzPct val="80000"/>
              <a:buFont typeface="Arial" charset="0"/>
              <a:buChar char="•"/>
              <a:tabLst>
                <a:tab pos="4519613" algn="r"/>
              </a:tabLst>
              <a:defRPr/>
            </a:pPr>
            <a:r>
              <a:rPr lang="en-US" sz="2000" dirty="0" smtClean="0"/>
              <a:t>ADD/ADHD	37%</a:t>
            </a:r>
            <a:endParaRPr lang="da-DK" sz="2000" dirty="0" smtClean="0"/>
          </a:p>
        </p:txBody>
      </p:sp>
      <p:sp>
        <p:nvSpPr>
          <p:cNvPr id="37892" name="Slide Number Placeholder 5"/>
          <p:cNvSpPr txBox="1">
            <a:spLocks noGrp="1"/>
          </p:cNvSpPr>
          <p:nvPr/>
        </p:nvSpPr>
        <p:spPr bwMode="auto">
          <a:xfrm>
            <a:off x="1771650" y="6351588"/>
            <a:ext cx="547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DA346D39-ACEE-4F11-A31B-E6D815B1C35E}" type="slidenum">
              <a:rPr lang="en-US" sz="1200">
                <a:latin typeface="Calibri" pitchFamily="34" charset="0"/>
                <a:ea typeface="ＭＳ Ｐゴシック" pitchFamily="34" charset="-128"/>
              </a:rPr>
              <a:pPr algn="ctr" eaLnBrk="1" hangingPunct="1"/>
              <a:t>8</a:t>
            </a:fld>
            <a:endParaRPr lang="en-US" sz="1200">
              <a:latin typeface="Calibri" pitchFamily="34" charset="0"/>
              <a:ea typeface="ＭＳ Ｐゴシック" pitchFamily="34" charset="-128"/>
            </a:endParaRPr>
          </a:p>
        </p:txBody>
      </p:sp>
    </p:spTree>
    <p:extLst>
      <p:ext uri="{BB962C8B-B14F-4D97-AF65-F5344CB8AC3E}">
        <p14:creationId xmlns:p14="http://schemas.microsoft.com/office/powerpoint/2010/main" val="251559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dirty="0" smtClean="0"/>
              <a:t>SMOKING RATE </a:t>
            </a:r>
            <a:br>
              <a:rPr lang="en-US" dirty="0" smtClean="0"/>
            </a:br>
            <a:r>
              <a:rPr lang="en-US" dirty="0" smtClean="0"/>
              <a:t>by Mental Health History</a:t>
            </a:r>
          </a:p>
        </p:txBody>
      </p:sp>
      <p:sp>
        <p:nvSpPr>
          <p:cNvPr id="40965" name="Text Box 6"/>
          <p:cNvSpPr txBox="1">
            <a:spLocks noChangeArrowheads="1"/>
          </p:cNvSpPr>
          <p:nvPr/>
        </p:nvSpPr>
        <p:spPr bwMode="auto">
          <a:xfrm>
            <a:off x="5562600" y="6165850"/>
            <a:ext cx="358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37931725" indent="-37474525">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57200" eaLnBrk="0" fontAlgn="base" hangingPunct="0">
              <a:spcBef>
                <a:spcPct val="30000"/>
              </a:spcBef>
              <a:spcAft>
                <a:spcPct val="0"/>
              </a:spcAft>
              <a:defRPr sz="900">
                <a:solidFill>
                  <a:schemeClr val="tx1"/>
                </a:solidFill>
                <a:latin typeface="Arial" charset="0"/>
                <a:ea typeface="ＭＳ Ｐゴシック" charset="-128"/>
              </a:defRPr>
            </a:lvl6pPr>
            <a:lvl7pPr marL="914400" eaLnBrk="0" fontAlgn="base" hangingPunct="0">
              <a:spcBef>
                <a:spcPct val="30000"/>
              </a:spcBef>
              <a:spcAft>
                <a:spcPct val="0"/>
              </a:spcAft>
              <a:defRPr sz="900">
                <a:solidFill>
                  <a:schemeClr val="tx1"/>
                </a:solidFill>
                <a:latin typeface="Arial" charset="0"/>
                <a:ea typeface="ＭＳ Ｐゴシック" charset="-128"/>
              </a:defRPr>
            </a:lvl7pPr>
            <a:lvl8pPr marL="1371600" eaLnBrk="0" fontAlgn="base" hangingPunct="0">
              <a:spcBef>
                <a:spcPct val="30000"/>
              </a:spcBef>
              <a:spcAft>
                <a:spcPct val="0"/>
              </a:spcAft>
              <a:defRPr sz="900">
                <a:solidFill>
                  <a:schemeClr val="tx1"/>
                </a:solidFill>
                <a:latin typeface="Arial" charset="0"/>
                <a:ea typeface="ＭＳ Ｐゴシック" charset="-128"/>
              </a:defRPr>
            </a:lvl8pPr>
            <a:lvl9pPr marL="1828800" eaLnBrk="0" fontAlgn="base" hangingPunct="0">
              <a:spcBef>
                <a:spcPct val="30000"/>
              </a:spcBef>
              <a:spcAft>
                <a:spcPct val="0"/>
              </a:spcAft>
              <a:defRPr sz="900">
                <a:solidFill>
                  <a:schemeClr val="tx1"/>
                </a:solidFill>
                <a:latin typeface="Arial" charset="0"/>
                <a:ea typeface="ＭＳ Ｐゴシック" charset="-128"/>
              </a:defRPr>
            </a:lvl9pPr>
          </a:lstStyle>
          <a:p>
            <a:pPr algn="l" eaLnBrk="1" hangingPunct="1">
              <a:spcBef>
                <a:spcPct val="0"/>
              </a:spcBef>
            </a:pPr>
            <a:r>
              <a:rPr lang="en-US" sz="1400"/>
              <a:t>National Comorbidity Survey 1991-1992</a:t>
            </a:r>
          </a:p>
          <a:p>
            <a:pPr algn="l" eaLnBrk="1" hangingPunct="1">
              <a:spcBef>
                <a:spcPct val="0"/>
              </a:spcBef>
            </a:pPr>
            <a:r>
              <a:rPr lang="en-US" sz="1400"/>
              <a:t>Source: Lasser et al., 2000 JAMA</a:t>
            </a:r>
          </a:p>
        </p:txBody>
      </p:sp>
      <p:graphicFrame>
        <p:nvGraphicFramePr>
          <p:cNvPr id="40962" name="Object 2"/>
          <p:cNvGraphicFramePr>
            <a:graphicFrameLocks noGrp="1" noChangeAspect="1"/>
          </p:cNvGraphicFramePr>
          <p:nvPr>
            <p:ph sz="half" idx="1"/>
          </p:nvPr>
        </p:nvGraphicFramePr>
        <p:xfrm>
          <a:off x="341313" y="1638300"/>
          <a:ext cx="3190875" cy="5219700"/>
        </p:xfrm>
        <a:graphic>
          <a:graphicData uri="http://schemas.openxmlformats.org/presentationml/2006/ole">
            <mc:AlternateContent xmlns:mc="http://schemas.openxmlformats.org/markup-compatibility/2006">
              <mc:Choice xmlns:v="urn:schemas-microsoft-com:vml" Requires="v">
                <p:oleObj spid="_x0000_s4236" name="Chart" r:id="rId4" imgW="3619500" imgH="4533900" progId="MSGraph.Chart.8">
                  <p:embed followColorScheme="full"/>
                </p:oleObj>
              </mc:Choice>
              <mc:Fallback>
                <p:oleObj name="Chart" r:id="rId4" imgW="3619500" imgH="4533900" progId="MSGraph.Chart.8">
                  <p:embed followColorScheme="full"/>
                  <p:pic>
                    <p:nvPicPr>
                      <p:cNvPr id="0" name="Picture 1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1638300"/>
                        <a:ext cx="31908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Grp="1" noChangeAspect="1"/>
          </p:cNvGraphicFramePr>
          <p:nvPr>
            <p:ph sz="half" idx="2"/>
          </p:nvPr>
        </p:nvGraphicFramePr>
        <p:xfrm>
          <a:off x="3313113" y="1790700"/>
          <a:ext cx="5111750" cy="4781550"/>
        </p:xfrm>
        <a:graphic>
          <a:graphicData uri="http://schemas.openxmlformats.org/presentationml/2006/ole">
            <mc:AlternateContent xmlns:mc="http://schemas.openxmlformats.org/markup-compatibility/2006">
              <mc:Choice xmlns:v="urn:schemas-microsoft-com:vml" Requires="v">
                <p:oleObj spid="_x0000_s4237" name="Chart" r:id="rId6" imgW="4470400" imgH="4381500" progId="MSGraph.Chart.8">
                  <p:embed followColorScheme="full"/>
                </p:oleObj>
              </mc:Choice>
              <mc:Fallback>
                <p:oleObj name="Chart" r:id="rId6" imgW="4470400" imgH="4381500" progId="MSGraph.Chart.8">
                  <p:embed followColorScheme="full"/>
                  <p:pic>
                    <p:nvPicPr>
                      <p:cNvPr id="0" name="Picture 12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113" y="1790700"/>
                        <a:ext cx="51117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12"/>
          <p:cNvSpPr txBox="1">
            <a:spLocks noChangeArrowheads="1"/>
          </p:cNvSpPr>
          <p:nvPr/>
        </p:nvSpPr>
        <p:spPr bwMode="auto">
          <a:xfrm>
            <a:off x="3313113" y="2933700"/>
            <a:ext cx="257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37931725" indent="-37474525">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57200" eaLnBrk="0" fontAlgn="base" hangingPunct="0">
              <a:spcBef>
                <a:spcPct val="30000"/>
              </a:spcBef>
              <a:spcAft>
                <a:spcPct val="0"/>
              </a:spcAft>
              <a:defRPr sz="900">
                <a:solidFill>
                  <a:schemeClr val="tx1"/>
                </a:solidFill>
                <a:latin typeface="Arial" charset="0"/>
                <a:ea typeface="ＭＳ Ｐゴシック" charset="-128"/>
              </a:defRPr>
            </a:lvl6pPr>
            <a:lvl7pPr marL="914400" eaLnBrk="0" fontAlgn="base" hangingPunct="0">
              <a:spcBef>
                <a:spcPct val="30000"/>
              </a:spcBef>
              <a:spcAft>
                <a:spcPct val="0"/>
              </a:spcAft>
              <a:defRPr sz="900">
                <a:solidFill>
                  <a:schemeClr val="tx1"/>
                </a:solidFill>
                <a:latin typeface="Arial" charset="0"/>
                <a:ea typeface="ＭＳ Ｐゴシック" charset="-128"/>
              </a:defRPr>
            </a:lvl7pPr>
            <a:lvl8pPr marL="1371600" eaLnBrk="0" fontAlgn="base" hangingPunct="0">
              <a:spcBef>
                <a:spcPct val="30000"/>
              </a:spcBef>
              <a:spcAft>
                <a:spcPct val="0"/>
              </a:spcAft>
              <a:defRPr sz="900">
                <a:solidFill>
                  <a:schemeClr val="tx1"/>
                </a:solidFill>
                <a:latin typeface="Arial" charset="0"/>
                <a:ea typeface="ＭＳ Ｐゴシック" charset="-128"/>
              </a:defRPr>
            </a:lvl8pPr>
            <a:lvl9pPr marL="1828800" eaLnBrk="0" fontAlgn="base" hangingPunct="0">
              <a:spcBef>
                <a:spcPct val="30000"/>
              </a:spcBef>
              <a:spcAft>
                <a:spcPct val="0"/>
              </a:spcAft>
              <a:defRPr sz="900">
                <a:solidFill>
                  <a:schemeClr val="tx1"/>
                </a:solidFill>
                <a:latin typeface="Arial" charset="0"/>
                <a:ea typeface="ＭＳ Ｐゴシック" charset="-128"/>
              </a:defRPr>
            </a:lvl9pPr>
          </a:lstStyle>
          <a:p>
            <a:pPr>
              <a:spcBef>
                <a:spcPct val="50000"/>
              </a:spcBef>
            </a:pPr>
            <a:r>
              <a:rPr lang="en-US" sz="1800" b="1"/>
              <a:t>41.0% Overall</a:t>
            </a:r>
          </a:p>
        </p:txBody>
      </p:sp>
      <p:sp>
        <p:nvSpPr>
          <p:cNvPr id="40967" name="Text Box 13"/>
          <p:cNvSpPr txBox="1">
            <a:spLocks noChangeArrowheads="1"/>
          </p:cNvSpPr>
          <p:nvPr/>
        </p:nvSpPr>
        <p:spPr bwMode="auto">
          <a:xfrm>
            <a:off x="3789363" y="6254750"/>
            <a:ext cx="1885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128"/>
              </a:defRPr>
            </a:lvl1pPr>
            <a:lvl2pPr marL="37931725" indent="-37474525">
              <a:defRPr sz="900">
                <a:solidFill>
                  <a:schemeClr val="tx1"/>
                </a:solidFill>
                <a:latin typeface="Arial" charset="0"/>
                <a:ea typeface="ＭＳ Ｐゴシック" charset="-128"/>
              </a:defRPr>
            </a:lvl2pPr>
            <a:lvl3pPr>
              <a:defRPr sz="900">
                <a:solidFill>
                  <a:schemeClr val="tx1"/>
                </a:solidFill>
                <a:latin typeface="Arial" charset="0"/>
                <a:ea typeface="ＭＳ Ｐゴシック" charset="-128"/>
              </a:defRPr>
            </a:lvl3pPr>
            <a:lvl4pPr>
              <a:defRPr sz="900">
                <a:solidFill>
                  <a:schemeClr val="tx1"/>
                </a:solidFill>
                <a:latin typeface="Arial" charset="0"/>
                <a:ea typeface="ＭＳ Ｐゴシック" charset="-128"/>
              </a:defRPr>
            </a:lvl4pPr>
            <a:lvl5pPr>
              <a:defRPr sz="900">
                <a:solidFill>
                  <a:schemeClr val="tx1"/>
                </a:solidFill>
                <a:latin typeface="Arial" charset="0"/>
                <a:ea typeface="ＭＳ Ｐゴシック" charset="-128"/>
              </a:defRPr>
            </a:lvl5pPr>
            <a:lvl6pPr marL="457200" eaLnBrk="0" fontAlgn="base" hangingPunct="0">
              <a:spcBef>
                <a:spcPct val="30000"/>
              </a:spcBef>
              <a:spcAft>
                <a:spcPct val="0"/>
              </a:spcAft>
              <a:defRPr sz="900">
                <a:solidFill>
                  <a:schemeClr val="tx1"/>
                </a:solidFill>
                <a:latin typeface="Arial" charset="0"/>
                <a:ea typeface="ＭＳ Ｐゴシック" charset="-128"/>
              </a:defRPr>
            </a:lvl6pPr>
            <a:lvl7pPr marL="914400" eaLnBrk="0" fontAlgn="base" hangingPunct="0">
              <a:spcBef>
                <a:spcPct val="30000"/>
              </a:spcBef>
              <a:spcAft>
                <a:spcPct val="0"/>
              </a:spcAft>
              <a:defRPr sz="900">
                <a:solidFill>
                  <a:schemeClr val="tx1"/>
                </a:solidFill>
                <a:latin typeface="Arial" charset="0"/>
                <a:ea typeface="ＭＳ Ｐゴシック" charset="-128"/>
              </a:defRPr>
            </a:lvl7pPr>
            <a:lvl8pPr marL="1371600" eaLnBrk="0" fontAlgn="base" hangingPunct="0">
              <a:spcBef>
                <a:spcPct val="30000"/>
              </a:spcBef>
              <a:spcAft>
                <a:spcPct val="0"/>
              </a:spcAft>
              <a:defRPr sz="900">
                <a:solidFill>
                  <a:schemeClr val="tx1"/>
                </a:solidFill>
                <a:latin typeface="Arial" charset="0"/>
                <a:ea typeface="ＭＳ Ｐゴシック" charset="-128"/>
              </a:defRPr>
            </a:lvl8pPr>
            <a:lvl9pPr marL="1828800" eaLnBrk="0" fontAlgn="base" hangingPunct="0">
              <a:spcBef>
                <a:spcPct val="30000"/>
              </a:spcBef>
              <a:spcAft>
                <a:spcPct val="0"/>
              </a:spcAft>
              <a:defRPr sz="900">
                <a:solidFill>
                  <a:schemeClr val="tx1"/>
                </a:solidFill>
                <a:latin typeface="Arial" charset="0"/>
                <a:ea typeface="ＭＳ Ｐゴシック" charset="-128"/>
              </a:defRPr>
            </a:lvl9pPr>
          </a:lstStyle>
          <a:p>
            <a:pPr>
              <a:spcBef>
                <a:spcPct val="50000"/>
              </a:spcBef>
            </a:pPr>
            <a:r>
              <a:rPr lang="en-US" sz="1600" b="1"/>
              <a:t>Active</a:t>
            </a:r>
          </a:p>
        </p:txBody>
      </p:sp>
    </p:spTree>
    <p:extLst>
      <p:ext uri="{BB962C8B-B14F-4D97-AF65-F5344CB8AC3E}">
        <p14:creationId xmlns:p14="http://schemas.microsoft.com/office/powerpoint/2010/main" val="63506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4422</TotalTime>
  <Words>4748</Words>
  <Application>Microsoft Office PowerPoint</Application>
  <PresentationFormat>On-screen Show (4:3)</PresentationFormat>
  <Paragraphs>437</Paragraphs>
  <Slides>35</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Adjacency</vt:lpstr>
      <vt:lpstr>Chart</vt:lpstr>
      <vt:lpstr>Acrobat Document</vt:lpstr>
      <vt:lpstr>Tackling Tobacco:  Mental Health and Other Addictions   CADCA  Mid Year Training</vt:lpstr>
      <vt:lpstr>Today’s Topics</vt:lpstr>
      <vt:lpstr>PowerPoint Presentation</vt:lpstr>
      <vt:lpstr>Background</vt:lpstr>
      <vt:lpstr>Tobacco Use Damages Virtually  Every Part of the Body</vt:lpstr>
      <vt:lpstr>PowerPoint Presentation</vt:lpstr>
      <vt:lpstr>WHY do INDIVIDUALS with MENTAL Health Disorders SMOKE?</vt:lpstr>
      <vt:lpstr>Smoking Prevalence by  Mental Health Diagnosis</vt:lpstr>
      <vt:lpstr>SMOKING RATE  by Mental Health History</vt:lpstr>
      <vt:lpstr>PowerPoint Presentation</vt:lpstr>
      <vt:lpstr>Indoor Smoking Room</vt:lpstr>
      <vt:lpstr>National Research Institute</vt:lpstr>
      <vt:lpstr>Medications Affected by Smoking</vt:lpstr>
      <vt:lpstr>WHY ADDRESS TOBACCO USE in Behavioral Health?</vt:lpstr>
      <vt:lpstr>Mental Health Key Messages</vt:lpstr>
      <vt:lpstr>WHAT is ADDICTION?</vt:lpstr>
      <vt:lpstr>Nicotine a Gateway Drug</vt:lpstr>
      <vt:lpstr>Smoking, Drug and Alcohol Use  in 2007</vt:lpstr>
      <vt:lpstr>Nicotine and other Addictions </vt:lpstr>
      <vt:lpstr>Tobacco and  Addiction Treatment</vt:lpstr>
      <vt:lpstr>Key Messages in SA</vt:lpstr>
      <vt:lpstr>Promoting Cessation</vt:lpstr>
      <vt:lpstr>TALK to COMMUNITY PROFESSIONALS about the IMPORTANCE of SMOKING CESSATION</vt:lpstr>
      <vt:lpstr>ADVICE IMPROVES CHANCES of QUITTING</vt:lpstr>
      <vt:lpstr>STARTING the CONVERSATION</vt:lpstr>
      <vt:lpstr>CHALLENGES of QUITTING </vt:lpstr>
      <vt:lpstr>Why the Focus on Quitlines?</vt:lpstr>
      <vt:lpstr>New Cessation Resources</vt:lpstr>
      <vt:lpstr>PowerPoint Presentation</vt:lpstr>
      <vt:lpstr>Toolkits Tailored to Different Behavioral Health Populations </vt:lpstr>
      <vt:lpstr>PowerPoint Presentation</vt:lpstr>
      <vt:lpstr>Not new, but Improved Tools</vt:lpstr>
      <vt:lpstr>Webinars  </vt:lpstr>
      <vt:lpstr>Online Network</vt:lpstr>
      <vt:lpstr>Power of Intervention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CADCA Mid Year Training</dc:title>
  <dc:creator>Meriwether, Margaret</dc:creator>
  <cp:lastModifiedBy>Clark, Brian</cp:lastModifiedBy>
  <cp:revision>85</cp:revision>
  <cp:lastPrinted>2012-07-24T20:29:13Z</cp:lastPrinted>
  <dcterms:created xsi:type="dcterms:W3CDTF">2012-07-22T20:23:20Z</dcterms:created>
  <dcterms:modified xsi:type="dcterms:W3CDTF">2013-08-06T17:24:02Z</dcterms:modified>
</cp:coreProperties>
</file>