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notesMasterIdLst>
    <p:notesMasterId r:id="rId20"/>
  </p:notesMasterIdLst>
  <p:handoutMasterIdLst>
    <p:handoutMasterId r:id="rId21"/>
  </p:handoutMasterIdLst>
  <p:sldIdLst>
    <p:sldId id="364" r:id="rId2"/>
    <p:sldId id="544" r:id="rId3"/>
    <p:sldId id="712" r:id="rId4"/>
    <p:sldId id="711" r:id="rId5"/>
    <p:sldId id="710" r:id="rId6"/>
    <p:sldId id="708" r:id="rId7"/>
    <p:sldId id="702" r:id="rId8"/>
    <p:sldId id="701" r:id="rId9"/>
    <p:sldId id="709" r:id="rId10"/>
    <p:sldId id="695" r:id="rId11"/>
    <p:sldId id="700" r:id="rId12"/>
    <p:sldId id="696" r:id="rId13"/>
    <p:sldId id="707" r:id="rId14"/>
    <p:sldId id="699" r:id="rId15"/>
    <p:sldId id="704" r:id="rId16"/>
    <p:sldId id="705" r:id="rId17"/>
    <p:sldId id="706" r:id="rId18"/>
    <p:sldId id="502" r:id="rId19"/>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993300"/>
    <a:srgbClr val="00A100"/>
    <a:srgbClr val="FF0000"/>
    <a:srgbClr val="FF6600"/>
    <a:srgbClr val="CC3300"/>
    <a:srgbClr val="660033"/>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45" autoAdjust="0"/>
    <p:restoredTop sz="94705" autoAdjust="0"/>
  </p:normalViewPr>
  <p:slideViewPr>
    <p:cSldViewPr>
      <p:cViewPr>
        <p:scale>
          <a:sx n="89" d="100"/>
          <a:sy n="89" d="100"/>
        </p:scale>
        <p:origin x="-1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80" d="100"/>
          <a:sy n="80" d="100"/>
        </p:scale>
        <p:origin x="-1938" y="-2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cs typeface="+mn-cs"/>
              </a:defRPr>
            </a:lvl1pPr>
          </a:lstStyle>
          <a:p>
            <a:pPr>
              <a:defRPr/>
            </a:pPr>
            <a:endParaRPr lang="en-US"/>
          </a:p>
        </p:txBody>
      </p:sp>
      <p:sp>
        <p:nvSpPr>
          <p:cNvPr id="8601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cs typeface="+mn-cs"/>
              </a:defRPr>
            </a:lvl1pPr>
          </a:lstStyle>
          <a:p>
            <a:pPr>
              <a:defRPr/>
            </a:pPr>
            <a:endParaRPr lang="en-US"/>
          </a:p>
        </p:txBody>
      </p:sp>
      <p:sp>
        <p:nvSpPr>
          <p:cNvPr id="8602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cs typeface="+mn-cs"/>
              </a:defRPr>
            </a:lvl1pPr>
          </a:lstStyle>
          <a:p>
            <a:pPr>
              <a:defRPr/>
            </a:pPr>
            <a:endParaRPr lang="en-US"/>
          </a:p>
        </p:txBody>
      </p:sp>
      <p:sp>
        <p:nvSpPr>
          <p:cNvPr id="8602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cs typeface="+mn-cs"/>
              </a:defRPr>
            </a:lvl1pPr>
          </a:lstStyle>
          <a:p>
            <a:pPr>
              <a:defRPr/>
            </a:pPr>
            <a:fld id="{E18AD2E6-6494-4FC2-A157-D9DE97C51D53}" type="slidenum">
              <a:rPr lang="en-US"/>
              <a:pPr>
                <a:defRPr/>
              </a:pPr>
              <a:t>‹#›</a:t>
            </a:fld>
            <a:endParaRPr lang="en-US"/>
          </a:p>
        </p:txBody>
      </p:sp>
    </p:spTree>
    <p:extLst>
      <p:ext uri="{BB962C8B-B14F-4D97-AF65-F5344CB8AC3E}">
        <p14:creationId xmlns:p14="http://schemas.microsoft.com/office/powerpoint/2010/main" val="720084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Arial" charset="0"/>
                <a:cs typeface="+mn-cs"/>
              </a:defRPr>
            </a:lvl1pPr>
          </a:lstStyle>
          <a:p>
            <a:pPr>
              <a:defRPr/>
            </a:pPr>
            <a:endParaRPr lang="en-US"/>
          </a:p>
        </p:txBody>
      </p:sp>
      <p:sp>
        <p:nvSpPr>
          <p:cNvPr id="58371"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charset="0"/>
                <a:cs typeface="+mn-cs"/>
              </a:defRPr>
            </a:lvl1pPr>
          </a:lstStyle>
          <a:p>
            <a:pPr>
              <a:defRPr/>
            </a:pPr>
            <a:endParaRPr lang="en-US"/>
          </a:p>
        </p:txBody>
      </p:sp>
      <p:sp>
        <p:nvSpPr>
          <p:cNvPr id="757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Arial" charset="0"/>
                <a:cs typeface="+mn-cs"/>
              </a:defRPr>
            </a:lvl1pPr>
          </a:lstStyle>
          <a:p>
            <a:pPr>
              <a:defRPr/>
            </a:pPr>
            <a:endParaRPr lang="en-US"/>
          </a:p>
        </p:txBody>
      </p:sp>
      <p:sp>
        <p:nvSpPr>
          <p:cNvPr id="5837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charset="0"/>
                <a:cs typeface="+mn-cs"/>
              </a:defRPr>
            </a:lvl1pPr>
          </a:lstStyle>
          <a:p>
            <a:pPr>
              <a:defRPr/>
            </a:pPr>
            <a:fld id="{C67E90C3-B90A-4688-97C2-042270E3ECBB}" type="slidenum">
              <a:rPr lang="en-US"/>
              <a:pPr>
                <a:defRPr/>
              </a:pPr>
              <a:t>‹#›</a:t>
            </a:fld>
            <a:endParaRPr lang="en-US"/>
          </a:p>
        </p:txBody>
      </p:sp>
    </p:spTree>
    <p:extLst>
      <p:ext uri="{BB962C8B-B14F-4D97-AF65-F5344CB8AC3E}">
        <p14:creationId xmlns:p14="http://schemas.microsoft.com/office/powerpoint/2010/main" val="2400207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2686F14B-C3FF-4F84-B5A5-4CB9D1E0A236}" type="slidenum">
              <a:rPr lang="en-US" smtClean="0">
                <a:cs typeface="Arial" charset="0"/>
              </a:rPr>
              <a:pPr/>
              <a:t>1</a:t>
            </a:fld>
            <a:endParaRPr lang="en-US" smtClean="0">
              <a:cs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b="1" dirty="0" smtClean="0"/>
              <a:t>Connection with cocaine addiction</a:t>
            </a:r>
          </a:p>
          <a:p>
            <a:pPr defTabSz="465887">
              <a:defRPr/>
            </a:pPr>
            <a:r>
              <a:rPr lang="en-US" dirty="0" smtClean="0"/>
              <a:t>Reputable, high profile journal and prominent editorialist (</a:t>
            </a:r>
            <a:r>
              <a:rPr lang="en-US" dirty="0" err="1" smtClean="0"/>
              <a:t>Volkow</a:t>
            </a:r>
            <a:r>
              <a:rPr lang="en-US" dirty="0" smtClean="0"/>
              <a:t> of NIDA) and researchers (</a:t>
            </a:r>
            <a:r>
              <a:rPr lang="en-US" dirty="0" err="1" smtClean="0"/>
              <a:t>Kandel</a:t>
            </a:r>
            <a:r>
              <a:rPr lang="en-US" dirty="0" smtClean="0"/>
              <a:t> is a </a:t>
            </a:r>
            <a:r>
              <a:rPr lang="en-US" dirty="0" err="1" smtClean="0"/>
              <a:t>nobel</a:t>
            </a:r>
            <a:r>
              <a:rPr lang="en-US" dirty="0" smtClean="0"/>
              <a:t> laureate). Study by </a:t>
            </a:r>
            <a:r>
              <a:rPr lang="en-US" dirty="0" err="1" smtClean="0"/>
              <a:t>Kandel</a:t>
            </a:r>
            <a:r>
              <a:rPr lang="en-US" dirty="0" smtClean="0"/>
              <a:t> shows nicotine addiction is a cause of cocaine addiction in mice but not vice versa. This lead to Nora's editorial "Another Nail in the Coughing”</a:t>
            </a:r>
          </a:p>
          <a:p>
            <a:endParaRPr lang="en-US" dirty="0"/>
          </a:p>
        </p:txBody>
      </p:sp>
      <p:sp>
        <p:nvSpPr>
          <p:cNvPr id="4" name="Slide Number Placeholder 3"/>
          <p:cNvSpPr>
            <a:spLocks noGrp="1"/>
          </p:cNvSpPr>
          <p:nvPr>
            <p:ph type="sldNum" sz="quarter" idx="10"/>
          </p:nvPr>
        </p:nvSpPr>
        <p:spPr/>
        <p:txBody>
          <a:bodyPr/>
          <a:lstStyle/>
          <a:p>
            <a:fld id="{0C114D3A-D432-4144-BE32-DB34AD4AB96E}" type="slidenum">
              <a:rPr lang="en-US" smtClean="0"/>
              <a:pPr/>
              <a:t>10</a:t>
            </a:fld>
            <a:endParaRPr lang="en-US"/>
          </a:p>
        </p:txBody>
      </p:sp>
    </p:spTree>
    <p:extLst>
      <p:ext uri="{BB962C8B-B14F-4D97-AF65-F5344CB8AC3E}">
        <p14:creationId xmlns:p14="http://schemas.microsoft.com/office/powerpoint/2010/main" val="2295278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latin typeface="Arial" pitchFamily="34" charset="0"/>
                <a:ea typeface="ＭＳ Ｐゴシック" pitchFamily="34" charset="-128"/>
              </a:rPr>
              <a:t>Doug Z’s statistics—on mouth cancer. Credit Doug</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16108" indent="-275427" eaLnBrk="0" hangingPunct="0">
              <a:defRPr>
                <a:solidFill>
                  <a:schemeClr val="tx1"/>
                </a:solidFill>
                <a:latin typeface="Arial" pitchFamily="34" charset="0"/>
                <a:ea typeface="ＭＳ Ｐゴシック" pitchFamily="34" charset="-128"/>
              </a:defRPr>
            </a:lvl2pPr>
            <a:lvl3pPr marL="1101706" indent="-220341" eaLnBrk="0" hangingPunct="0">
              <a:defRPr>
                <a:solidFill>
                  <a:schemeClr val="tx1"/>
                </a:solidFill>
                <a:latin typeface="Arial" pitchFamily="34" charset="0"/>
                <a:ea typeface="ＭＳ Ｐゴシック" pitchFamily="34" charset="-128"/>
              </a:defRPr>
            </a:lvl3pPr>
            <a:lvl4pPr marL="1542388" indent="-220341" eaLnBrk="0" hangingPunct="0">
              <a:defRPr>
                <a:solidFill>
                  <a:schemeClr val="tx1"/>
                </a:solidFill>
                <a:latin typeface="Arial" pitchFamily="34" charset="0"/>
                <a:ea typeface="ＭＳ Ｐゴシック" pitchFamily="34" charset="-128"/>
              </a:defRPr>
            </a:lvl4pPr>
            <a:lvl5pPr marL="1983071" indent="-220341" eaLnBrk="0" hangingPunct="0">
              <a:defRPr>
                <a:solidFill>
                  <a:schemeClr val="tx1"/>
                </a:solidFill>
                <a:latin typeface="Arial" pitchFamily="34" charset="0"/>
                <a:ea typeface="ＭＳ Ｐゴシック" pitchFamily="34" charset="-128"/>
              </a:defRPr>
            </a:lvl5pPr>
            <a:lvl6pPr marL="2423753" indent="-220341" eaLnBrk="0" fontAlgn="base" hangingPunct="0">
              <a:spcBef>
                <a:spcPct val="0"/>
              </a:spcBef>
              <a:spcAft>
                <a:spcPct val="0"/>
              </a:spcAft>
              <a:defRPr>
                <a:solidFill>
                  <a:schemeClr val="tx1"/>
                </a:solidFill>
                <a:latin typeface="Arial" pitchFamily="34" charset="0"/>
                <a:ea typeface="ＭＳ Ｐゴシック" pitchFamily="34" charset="-128"/>
              </a:defRPr>
            </a:lvl6pPr>
            <a:lvl7pPr marL="2864435" indent="-220341" eaLnBrk="0" fontAlgn="base" hangingPunct="0">
              <a:spcBef>
                <a:spcPct val="0"/>
              </a:spcBef>
              <a:spcAft>
                <a:spcPct val="0"/>
              </a:spcAft>
              <a:defRPr>
                <a:solidFill>
                  <a:schemeClr val="tx1"/>
                </a:solidFill>
                <a:latin typeface="Arial" pitchFamily="34" charset="0"/>
                <a:ea typeface="ＭＳ Ｐゴシック" pitchFamily="34" charset="-128"/>
              </a:defRPr>
            </a:lvl7pPr>
            <a:lvl8pPr marL="3305117" indent="-220341" eaLnBrk="0" fontAlgn="base" hangingPunct="0">
              <a:spcBef>
                <a:spcPct val="0"/>
              </a:spcBef>
              <a:spcAft>
                <a:spcPct val="0"/>
              </a:spcAft>
              <a:defRPr>
                <a:solidFill>
                  <a:schemeClr val="tx1"/>
                </a:solidFill>
                <a:latin typeface="Arial" pitchFamily="34" charset="0"/>
                <a:ea typeface="ＭＳ Ｐゴシック" pitchFamily="34" charset="-128"/>
              </a:defRPr>
            </a:lvl8pPr>
            <a:lvl9pPr marL="3745800" indent="-220341"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57F11028-02C4-4CE0-B158-2A2DEF056FC8}" type="slidenum">
              <a:rPr lang="en-US"/>
              <a:pPr eaLnBrk="1" hangingPunct="1"/>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a year-long collaborative effort, on Dec. 22, 2011 the federal Substance Abuse and Mental Health Services Administration (SAMHSA) released its new definition of “recovery." According to SAMHSA administrator Pamela S. Hyde it is "a significant milestone in promoting greater public awareness and appreciation for the importance of recovery, and widespread support for the services that can make it a reality for millions of Americans." </a:t>
            </a:r>
          </a:p>
          <a:p>
            <a:r>
              <a:rPr lang="en-US" dirty="0" smtClean="0"/>
              <a:t>I applaud SAMHSA’s in this regard. Ever since “recovery’ entered the more general behavioral healthcare lexicon, it has confused many people, who may associate it exclusively with substance abuse treatment or 12-step programs.</a:t>
            </a:r>
          </a:p>
          <a:p>
            <a:r>
              <a:rPr lang="en-US" dirty="0" smtClean="0"/>
              <a:t> </a:t>
            </a:r>
          </a:p>
          <a:p>
            <a:r>
              <a:rPr lang="en-US" dirty="0" smtClean="0"/>
              <a:t>I especially admire how the definition, below, relates recovery (consciously or unconsciously) to the three basic American values found in the United States Declaration of Independence</a:t>
            </a:r>
          </a:p>
          <a:p>
            <a:endParaRPr lang="en-US" dirty="0"/>
          </a:p>
        </p:txBody>
      </p:sp>
      <p:sp>
        <p:nvSpPr>
          <p:cNvPr id="4" name="Slide Number Placeholder 3"/>
          <p:cNvSpPr>
            <a:spLocks noGrp="1"/>
          </p:cNvSpPr>
          <p:nvPr>
            <p:ph type="sldNum" sz="quarter" idx="10"/>
          </p:nvPr>
        </p:nvSpPr>
        <p:spPr/>
        <p:txBody>
          <a:bodyPr/>
          <a:lstStyle/>
          <a:p>
            <a:fld id="{0C114D3A-D432-4144-BE32-DB34AD4AB96E}" type="slidenum">
              <a:rPr lang="en-US" smtClean="0"/>
              <a:pPr/>
              <a:t>12</a:t>
            </a:fld>
            <a:endParaRPr lang="en-US"/>
          </a:p>
        </p:txBody>
      </p:sp>
    </p:spTree>
    <p:extLst>
      <p:ext uri="{BB962C8B-B14F-4D97-AF65-F5344CB8AC3E}">
        <p14:creationId xmlns:p14="http://schemas.microsoft.com/office/powerpoint/2010/main" val="2480236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2FAA3323-4671-41B4-9AEE-4C5F7E39B23B}" type="slidenum">
              <a:rPr lang="en-US" smtClean="0">
                <a:latin typeface="Calibri" pitchFamily="34" charset="0"/>
              </a:rPr>
              <a:pPr eaLnBrk="1" fontAlgn="base" hangingPunct="1">
                <a:spcBef>
                  <a:spcPct val="0"/>
                </a:spcBef>
                <a:spcAft>
                  <a:spcPct val="0"/>
                </a:spcAft>
              </a:pPr>
              <a:t>13</a:t>
            </a:fld>
            <a:endParaRPr lang="en-US" smtClean="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7E90C3-B90A-4688-97C2-042270E3ECBB}"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8269562D-F676-45F4-A01E-5E112F4AD03A}" type="slidenum">
              <a:rPr lang="en-US" smtClean="0">
                <a:latin typeface="Calibri" pitchFamily="34" charset="0"/>
              </a:rPr>
              <a:pPr eaLnBrk="1" fontAlgn="base" hangingPunct="1">
                <a:spcBef>
                  <a:spcPct val="0"/>
                </a:spcBef>
                <a:spcAft>
                  <a:spcPct val="0"/>
                </a:spcAft>
              </a:pPr>
              <a:t>15</a:t>
            </a:fld>
            <a:endParaRPr lang="en-US" smtClean="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3AB6E8F3-B9EE-47F3-9E82-68ADF846E0FD}" type="slidenum">
              <a:rPr lang="en-US" smtClean="0">
                <a:latin typeface="Calibri" pitchFamily="34" charset="0"/>
              </a:rPr>
              <a:pPr eaLnBrk="1" fontAlgn="base" hangingPunct="1">
                <a:spcBef>
                  <a:spcPct val="0"/>
                </a:spcBef>
                <a:spcAft>
                  <a:spcPct val="0"/>
                </a:spcAft>
              </a:pPr>
              <a:t>16</a:t>
            </a:fld>
            <a:endParaRPr lang="en-US" smtClean="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7066" indent="-291179" eaLnBrk="0" hangingPunct="0">
              <a:defRPr>
                <a:solidFill>
                  <a:schemeClr val="tx1"/>
                </a:solidFill>
                <a:latin typeface="Arial" charset="0"/>
                <a:cs typeface="Arial" charset="0"/>
              </a:defRPr>
            </a:lvl2pPr>
            <a:lvl3pPr marL="1164717" indent="-232943" eaLnBrk="0" hangingPunct="0">
              <a:defRPr>
                <a:solidFill>
                  <a:schemeClr val="tx1"/>
                </a:solidFill>
                <a:latin typeface="Arial" charset="0"/>
                <a:cs typeface="Arial" charset="0"/>
              </a:defRPr>
            </a:lvl3pPr>
            <a:lvl4pPr marL="1630604" indent="-232943" eaLnBrk="0" hangingPunct="0">
              <a:defRPr>
                <a:solidFill>
                  <a:schemeClr val="tx1"/>
                </a:solidFill>
                <a:latin typeface="Arial" charset="0"/>
                <a:cs typeface="Arial" charset="0"/>
              </a:defRPr>
            </a:lvl4pPr>
            <a:lvl5pPr marL="2096491" indent="-232943" eaLnBrk="0" hangingPunct="0">
              <a:defRPr>
                <a:solidFill>
                  <a:schemeClr val="tx1"/>
                </a:solidFill>
                <a:latin typeface="Arial" charset="0"/>
                <a:cs typeface="Arial" charset="0"/>
              </a:defRPr>
            </a:lvl5pPr>
            <a:lvl6pPr marL="2562377" indent="-232943" eaLnBrk="0" fontAlgn="base" hangingPunct="0">
              <a:spcBef>
                <a:spcPct val="0"/>
              </a:spcBef>
              <a:spcAft>
                <a:spcPct val="0"/>
              </a:spcAft>
              <a:defRPr>
                <a:solidFill>
                  <a:schemeClr val="tx1"/>
                </a:solidFill>
                <a:latin typeface="Arial" charset="0"/>
                <a:cs typeface="Arial" charset="0"/>
              </a:defRPr>
            </a:lvl6pPr>
            <a:lvl7pPr marL="3028264" indent="-232943" eaLnBrk="0" fontAlgn="base" hangingPunct="0">
              <a:spcBef>
                <a:spcPct val="0"/>
              </a:spcBef>
              <a:spcAft>
                <a:spcPct val="0"/>
              </a:spcAft>
              <a:defRPr>
                <a:solidFill>
                  <a:schemeClr val="tx1"/>
                </a:solidFill>
                <a:latin typeface="Arial" charset="0"/>
                <a:cs typeface="Arial" charset="0"/>
              </a:defRPr>
            </a:lvl7pPr>
            <a:lvl8pPr marL="3494151" indent="-232943" eaLnBrk="0" fontAlgn="base" hangingPunct="0">
              <a:spcBef>
                <a:spcPct val="0"/>
              </a:spcBef>
              <a:spcAft>
                <a:spcPct val="0"/>
              </a:spcAft>
              <a:defRPr>
                <a:solidFill>
                  <a:schemeClr val="tx1"/>
                </a:solidFill>
                <a:latin typeface="Arial" charset="0"/>
                <a:cs typeface="Arial" charset="0"/>
              </a:defRPr>
            </a:lvl8pPr>
            <a:lvl9pPr marL="3960038" indent="-232943"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fld id="{83C4C21B-B00B-4A2D-AB53-8DE0F8CC5BCC}" type="slidenum">
              <a:rPr lang="en-US" smtClean="0">
                <a:latin typeface="Calibri" pitchFamily="34" charset="0"/>
              </a:rPr>
              <a:pPr eaLnBrk="1" fontAlgn="base" hangingPunct="1">
                <a:spcBef>
                  <a:spcPct val="0"/>
                </a:spcBef>
                <a:spcAft>
                  <a:spcPct val="0"/>
                </a:spcAft>
              </a:pPr>
              <a:t>17</a:t>
            </a:fld>
            <a:endParaRPr lang="en-US" smtClean="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D020C9D6-1184-4A4D-8514-38534A730300}" type="slidenum">
              <a:rPr lang="en-US" smtClean="0">
                <a:cs typeface="Arial" charset="0"/>
              </a:rPr>
              <a:pPr/>
              <a:t>18</a:t>
            </a:fld>
            <a:endParaRPr lang="en-US" smtClean="0">
              <a:cs typeface="Arial" charset="0"/>
            </a:endParaRPr>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B003E5A-7323-4669-9C56-F0C4EB7A21EC}" type="slidenum">
              <a:rPr lang="en-US" smtClean="0">
                <a:cs typeface="Arial" charset="0"/>
              </a:rPr>
              <a:pPr/>
              <a:t>2</a:t>
            </a:fld>
            <a:endParaRPr lang="en-US" smtClean="0">
              <a:cs typeface="Arial"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67E90C3-B90A-4688-97C2-042270E3ECBB}" type="slidenum">
              <a:rPr lang="en-US" smtClean="0"/>
              <a:pPr>
                <a:defRPr/>
              </a:pPr>
              <a:t>3</a:t>
            </a:fld>
            <a:endParaRPr lang="en-US"/>
          </a:p>
        </p:txBody>
      </p:sp>
    </p:spTree>
    <p:extLst>
      <p:ext uri="{BB962C8B-B14F-4D97-AF65-F5344CB8AC3E}">
        <p14:creationId xmlns:p14="http://schemas.microsoft.com/office/powerpoint/2010/main" val="2355782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latin typeface="Arial" pitchFamily="34" charset="0"/>
            </a:endParaRPr>
          </a:p>
        </p:txBody>
      </p:sp>
      <p:sp>
        <p:nvSpPr>
          <p:cNvPr id="92164" name="Slide Number Placeholder 3"/>
          <p:cNvSpPr>
            <a:spLocks noGrp="1"/>
          </p:cNvSpPr>
          <p:nvPr>
            <p:ph type="sldNum" sz="quarter" idx="5"/>
          </p:nvPr>
        </p:nvSpPr>
        <p:spPr>
          <a:noFill/>
        </p:spPr>
        <p:txBody>
          <a:bodyPr/>
          <a:lstStyle/>
          <a:p>
            <a:fld id="{A79EAB03-E671-42FE-95F9-FEDD365EB0B0}" type="slidenum">
              <a:rPr lang="en-US" smtClean="0">
                <a:solidFill>
                  <a:srgbClr val="000000"/>
                </a:solidFill>
                <a:latin typeface="Arial" pitchFamily="34" charset="0"/>
                <a:cs typeface="Arial" pitchFamily="34" charset="0"/>
              </a:rPr>
              <a:pPr/>
              <a:t>4</a:t>
            </a:fld>
            <a:endParaRPr lang="en-US" smtClean="0">
              <a:solidFill>
                <a:srgbClr val="000000"/>
              </a:solidFill>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7E90C3-B90A-4688-97C2-042270E3ECBB}" type="slidenum">
              <a:rPr lang="en-US" smtClean="0"/>
              <a:pPr>
                <a:defRPr/>
              </a:pPr>
              <a:t>5</a:t>
            </a:fld>
            <a:endParaRPr lang="en-US"/>
          </a:p>
        </p:txBody>
      </p:sp>
    </p:spTree>
    <p:extLst>
      <p:ext uri="{BB962C8B-B14F-4D97-AF65-F5344CB8AC3E}">
        <p14:creationId xmlns:p14="http://schemas.microsoft.com/office/powerpoint/2010/main" val="243274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a:ln/>
        </p:spPr>
      </p:sp>
      <p:sp>
        <p:nvSpPr>
          <p:cNvPr id="238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itchFamily="34" charset="0"/>
            </a:endParaRPr>
          </a:p>
        </p:txBody>
      </p:sp>
      <p:sp>
        <p:nvSpPr>
          <p:cNvPr id="238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11">
              <a:defRPr sz="2400">
                <a:solidFill>
                  <a:schemeClr val="tx1"/>
                </a:solidFill>
                <a:latin typeface="Arial" pitchFamily="34" charset="0"/>
              </a:defRPr>
            </a:lvl1pPr>
            <a:lvl2pPr marL="742909" indent="-285734" defTabSz="931811">
              <a:defRPr sz="2400">
                <a:solidFill>
                  <a:schemeClr val="tx1"/>
                </a:solidFill>
                <a:latin typeface="Arial" pitchFamily="34" charset="0"/>
              </a:defRPr>
            </a:lvl2pPr>
            <a:lvl3pPr marL="1142937" indent="-228587" defTabSz="931811">
              <a:defRPr sz="2400">
                <a:solidFill>
                  <a:schemeClr val="tx1"/>
                </a:solidFill>
                <a:latin typeface="Arial" pitchFamily="34" charset="0"/>
              </a:defRPr>
            </a:lvl3pPr>
            <a:lvl4pPr marL="1600111" indent="-228587" defTabSz="931811">
              <a:defRPr sz="2400">
                <a:solidFill>
                  <a:schemeClr val="tx1"/>
                </a:solidFill>
                <a:latin typeface="Arial" pitchFamily="34" charset="0"/>
              </a:defRPr>
            </a:lvl4pPr>
            <a:lvl5pPr marL="2057287" indent="-228587" defTabSz="931811">
              <a:defRPr sz="2400">
                <a:solidFill>
                  <a:schemeClr val="tx1"/>
                </a:solidFill>
                <a:latin typeface="Arial" pitchFamily="34" charset="0"/>
              </a:defRPr>
            </a:lvl5pPr>
            <a:lvl6pPr marL="2514461" indent="-228587" defTabSz="931811" eaLnBrk="0" fontAlgn="base" hangingPunct="0">
              <a:spcBef>
                <a:spcPct val="0"/>
              </a:spcBef>
              <a:spcAft>
                <a:spcPct val="0"/>
              </a:spcAft>
              <a:defRPr sz="2400">
                <a:solidFill>
                  <a:schemeClr val="tx1"/>
                </a:solidFill>
                <a:latin typeface="Arial" pitchFamily="34" charset="0"/>
              </a:defRPr>
            </a:lvl6pPr>
            <a:lvl7pPr marL="2971635" indent="-228587" defTabSz="931811" eaLnBrk="0" fontAlgn="base" hangingPunct="0">
              <a:spcBef>
                <a:spcPct val="0"/>
              </a:spcBef>
              <a:spcAft>
                <a:spcPct val="0"/>
              </a:spcAft>
              <a:defRPr sz="2400">
                <a:solidFill>
                  <a:schemeClr val="tx1"/>
                </a:solidFill>
                <a:latin typeface="Arial" pitchFamily="34" charset="0"/>
              </a:defRPr>
            </a:lvl7pPr>
            <a:lvl8pPr marL="3428811" indent="-228587" defTabSz="931811" eaLnBrk="0" fontAlgn="base" hangingPunct="0">
              <a:spcBef>
                <a:spcPct val="0"/>
              </a:spcBef>
              <a:spcAft>
                <a:spcPct val="0"/>
              </a:spcAft>
              <a:defRPr sz="2400">
                <a:solidFill>
                  <a:schemeClr val="tx1"/>
                </a:solidFill>
                <a:latin typeface="Arial" pitchFamily="34" charset="0"/>
              </a:defRPr>
            </a:lvl8pPr>
            <a:lvl9pPr marL="3885985" indent="-228587" defTabSz="931811" eaLnBrk="0" fontAlgn="base" hangingPunct="0">
              <a:spcBef>
                <a:spcPct val="0"/>
              </a:spcBef>
              <a:spcAft>
                <a:spcPct val="0"/>
              </a:spcAft>
              <a:defRPr sz="2400">
                <a:solidFill>
                  <a:schemeClr val="tx1"/>
                </a:solidFill>
                <a:latin typeface="Arial" pitchFamily="34" charset="0"/>
              </a:defRPr>
            </a:lvl9pPr>
          </a:lstStyle>
          <a:p>
            <a:fld id="{CB13BB5E-F4DD-4DD3-BBB3-AD76C0505CA0}" type="slidenum">
              <a:rPr lang="en-US" sz="1200"/>
              <a:pPr/>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7E90C3-B90A-4688-97C2-042270E3ECBB}"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7E90C3-B90A-4688-97C2-042270E3ECBB}"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lnSpc>
                <a:spcPct val="80000"/>
              </a:lnSpc>
            </a:pPr>
            <a:r>
              <a:rPr lang="en-US" sz="1600" dirty="0"/>
              <a:t>Focuses primarily on adults with substance abuse issues </a:t>
            </a:r>
          </a:p>
          <a:p>
            <a:pPr>
              <a:lnSpc>
                <a:spcPct val="80000"/>
              </a:lnSpc>
            </a:pPr>
            <a:r>
              <a:rPr lang="en-US" sz="1600" dirty="0"/>
              <a:t>Most slides depict data from SAMHSA National Survey on Drug Use and Health (NSDUH) or from </a:t>
            </a:r>
            <a:r>
              <a:rPr lang="en-US" sz="1600" i="1" dirty="0"/>
              <a:t>National Estimates of Expenditures for Mental Health Services and Substance Abuse Treatment</a:t>
            </a:r>
            <a:r>
              <a:rPr lang="en-US" sz="1600" dirty="0"/>
              <a:t>, 1991 – 2001. SAMHSA: 2005.</a:t>
            </a:r>
          </a:p>
          <a:p>
            <a:pPr lvl="1">
              <a:lnSpc>
                <a:spcPct val="80000"/>
              </a:lnSpc>
            </a:pPr>
            <a:r>
              <a:rPr lang="en-US" sz="1500" dirty="0"/>
              <a:t>The National Survey on Drug Use and Health (NSDUH) obtains information on nine different categories of illicit drug use: use of marijuana, cocaine, heroin, hallucinogens, and inhalants; and the nonmedical use of prescription-type pain relievers, tranquilizers, stimulants, and sedatives. In these categories, hashish is included with marijuana, and crack is considered a form of cocaine. </a:t>
            </a:r>
          </a:p>
          <a:p>
            <a:pPr lvl="1">
              <a:lnSpc>
                <a:spcPct val="80000"/>
              </a:lnSpc>
            </a:pPr>
            <a:r>
              <a:rPr lang="en-US" sz="1500" dirty="0"/>
              <a:t>Several drugs are grouped under the hallucinogens category, including LSD, PCP, peyote, mescaline, psilocybin mushrooms, and "Ecstasy" (MDMA).</a:t>
            </a:r>
          </a:p>
          <a:p>
            <a:pPr lvl="1">
              <a:lnSpc>
                <a:spcPct val="80000"/>
              </a:lnSpc>
            </a:pPr>
            <a:r>
              <a:rPr lang="en-US" sz="1500" dirty="0"/>
              <a:t> Inhalants include a variety of substances, such as nitrous oxide, amyl nitrite, cleaning fluids, gasoline, spray paint, other aerosol sprays, and glue. </a:t>
            </a:r>
          </a:p>
          <a:p>
            <a:pPr lvl="1">
              <a:lnSpc>
                <a:spcPct val="80000"/>
              </a:lnSpc>
            </a:pPr>
            <a:r>
              <a:rPr lang="en-US" sz="1500" dirty="0"/>
              <a:t>The four categories of prescription-type drugs (pain relievers, tranquilizers, stimulants, and sedatives) cover numerous medications available by prescription and drugs within these groupings that may be manufactured illegally, such as methamphetamine, which is included under stimulants. Respondents are asked to report only "nonmedical" use of these drugs, defined as use without a prescription of the individual's own or simply for the experience or feeling the drugs caused. Use of over-the-counter drugs and legitimate use of prescription drugs are not included. NSDUH reports combine the four prescription-type drug groups into a category referred to as "psychotherapeutics." </a:t>
            </a:r>
          </a:p>
          <a:p>
            <a:endParaRPr lang="en-US" dirty="0"/>
          </a:p>
        </p:txBody>
      </p:sp>
      <p:sp>
        <p:nvSpPr>
          <p:cNvPr id="4" name="Slide Number Placeholder 3"/>
          <p:cNvSpPr>
            <a:spLocks noGrp="1"/>
          </p:cNvSpPr>
          <p:nvPr>
            <p:ph type="sldNum" sz="quarter" idx="10"/>
          </p:nvPr>
        </p:nvSpPr>
        <p:spPr/>
        <p:txBody>
          <a:bodyPr/>
          <a:lstStyle/>
          <a:p>
            <a:fld id="{7766AA34-B336-4D8F-8C03-0D65B085F87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04F9DB2-784D-48B5-9AC3-04A7B7E0FF2F}"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82A82AD-CE20-4D75-8DB8-6CB13B6FA5F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721B122-0BAF-4467-AA5C-0B47FBAF585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BC9B359-0209-41F8-BC74-9EDBD41104C3}"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A989F43-4C22-48A0-B2CD-A24C359775D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3CFCA1D-20BD-4F54-BC1D-1A57B2338C64}"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6F3F484-BBAC-4FAC-A6E6-2B86E72FBFC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C24CA9D-95FD-470D-88C7-F33F2F4DF5E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9F20C88-BA4D-42A3-85A0-0255AD0A062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A7EB7A2-D98E-48F4-ACBC-37AA62CCBC5E}" type="slidenum">
              <a:rPr lang="en-US" smtClean="0"/>
              <a:pPr>
                <a:defRPr/>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1"/>
          </p:nvPr>
        </p:nvSpPr>
        <p:spPr/>
        <p:txBody>
          <a:bodyPr/>
          <a:lstStyle/>
          <a:p>
            <a:pPr>
              <a:defRPr/>
            </a:pPr>
            <a:fld id="{3BD4BFE1-4574-49DA-A3AC-24B78CEA6C55}"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D3F73EE8-20C5-4724-94BD-43DD0010AF58}" type="slidenum">
              <a:rPr lang="en-US" smtClean="0"/>
              <a:pPr>
                <a:defRPr/>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81000" y="457200"/>
            <a:ext cx="8458200" cy="2286000"/>
          </a:xfrm>
        </p:spPr>
        <p:txBody>
          <a:bodyPr/>
          <a:lstStyle/>
          <a:p>
            <a:pPr eaLnBrk="1" hangingPunct="1"/>
            <a:r>
              <a:rPr lang="en-US" sz="5200" dirty="0" smtClean="0">
                <a:solidFill>
                  <a:srgbClr val="002060"/>
                </a:solidFill>
                <a:effectLst/>
              </a:rPr>
              <a:t>Living Well--Strategies for Tobacco Free Recovery</a:t>
            </a:r>
          </a:p>
        </p:txBody>
      </p:sp>
      <p:sp>
        <p:nvSpPr>
          <p:cNvPr id="235525" name="Rectangle 5"/>
          <p:cNvSpPr>
            <a:spLocks noChangeArrowheads="1"/>
          </p:cNvSpPr>
          <p:nvPr/>
        </p:nvSpPr>
        <p:spPr bwMode="auto">
          <a:xfrm>
            <a:off x="457200" y="2819400"/>
            <a:ext cx="8305800" cy="3810000"/>
          </a:xfrm>
          <a:prstGeom prst="rect">
            <a:avLst/>
          </a:prstGeom>
          <a:noFill/>
          <a:ln w="9525">
            <a:noFill/>
            <a:miter lim="800000"/>
            <a:headEnd/>
            <a:tailEnd/>
          </a:ln>
          <a:effectLst/>
        </p:spPr>
        <p:txBody>
          <a:bodyPr/>
          <a:lstStyle/>
          <a:p>
            <a:pPr algn="ctr">
              <a:spcBef>
                <a:spcPct val="20000"/>
              </a:spcBef>
              <a:buClr>
                <a:schemeClr val="hlink"/>
              </a:buClr>
              <a:buSzPct val="80000"/>
              <a:buFont typeface="Wingdings" pitchFamily="2" charset="2"/>
              <a:buNone/>
              <a:defRPr/>
            </a:pPr>
            <a:endParaRPr lang="en-US" sz="2800" dirty="0">
              <a:solidFill>
                <a:srgbClr val="002060"/>
              </a:solidFill>
              <a:latin typeface="Tahoma" pitchFamily="34" charset="0"/>
              <a:cs typeface="+mn-cs"/>
            </a:endParaRPr>
          </a:p>
          <a:p>
            <a:pPr algn="ctr">
              <a:spcBef>
                <a:spcPct val="20000"/>
              </a:spcBef>
              <a:buClr>
                <a:schemeClr val="hlink"/>
              </a:buClr>
              <a:buSzPct val="80000"/>
              <a:buFont typeface="Wingdings" pitchFamily="2" charset="2"/>
              <a:buNone/>
              <a:defRPr/>
            </a:pPr>
            <a:r>
              <a:rPr lang="en-US" sz="2800" dirty="0">
                <a:solidFill>
                  <a:srgbClr val="002060"/>
                </a:solidFill>
                <a:latin typeface="Tahoma" pitchFamily="34" charset="0"/>
                <a:cs typeface="+mn-cs"/>
              </a:rPr>
              <a:t>Steven A. </a:t>
            </a:r>
            <a:r>
              <a:rPr lang="en-US" sz="2800" dirty="0" smtClean="0">
                <a:solidFill>
                  <a:srgbClr val="002060"/>
                </a:solidFill>
                <a:latin typeface="Tahoma" pitchFamily="34" charset="0"/>
                <a:cs typeface="+mn-cs"/>
              </a:rPr>
              <a:t>Schroeder</a:t>
            </a:r>
            <a:r>
              <a:rPr lang="en-US" sz="2800" dirty="0">
                <a:solidFill>
                  <a:srgbClr val="002060"/>
                </a:solidFill>
                <a:latin typeface="Tahoma" pitchFamily="34" charset="0"/>
                <a:cs typeface="+mn-cs"/>
              </a:rPr>
              <a:t>, MD</a:t>
            </a:r>
          </a:p>
          <a:p>
            <a:pPr algn="ctr">
              <a:spcBef>
                <a:spcPct val="20000"/>
              </a:spcBef>
              <a:buClr>
                <a:schemeClr val="hlink"/>
              </a:buClr>
              <a:buSzPct val="80000"/>
              <a:buFont typeface="Wingdings" pitchFamily="2" charset="2"/>
              <a:buNone/>
              <a:defRPr/>
            </a:pPr>
            <a:endParaRPr lang="en-US" sz="2800" dirty="0">
              <a:solidFill>
                <a:srgbClr val="002060"/>
              </a:solidFill>
              <a:latin typeface="Tahoma" pitchFamily="34" charset="0"/>
              <a:cs typeface="+mn-cs"/>
            </a:endParaRPr>
          </a:p>
          <a:p>
            <a:pPr algn="ctr">
              <a:spcBef>
                <a:spcPct val="20000"/>
              </a:spcBef>
              <a:buClr>
                <a:schemeClr val="hlink"/>
              </a:buClr>
              <a:buSzPct val="80000"/>
              <a:buFont typeface="Wingdings" pitchFamily="2" charset="2"/>
              <a:buNone/>
              <a:defRPr/>
            </a:pPr>
            <a:r>
              <a:rPr lang="en-US" dirty="0" smtClean="0">
                <a:solidFill>
                  <a:srgbClr val="002060"/>
                </a:solidFill>
                <a:latin typeface="Tahoma" pitchFamily="34" charset="0"/>
                <a:cs typeface="+mn-cs"/>
              </a:rPr>
              <a:t>Los Angeles County Summit</a:t>
            </a:r>
            <a:endParaRPr lang="en-US" dirty="0">
              <a:solidFill>
                <a:srgbClr val="002060"/>
              </a:solidFill>
              <a:latin typeface="Tahoma" pitchFamily="34" charset="0"/>
              <a:cs typeface="+mn-cs"/>
            </a:endParaRPr>
          </a:p>
          <a:p>
            <a:pPr algn="ctr">
              <a:spcBef>
                <a:spcPct val="20000"/>
              </a:spcBef>
              <a:buClr>
                <a:schemeClr val="hlink"/>
              </a:buClr>
              <a:buSzPct val="80000"/>
              <a:buFont typeface="Wingdings" pitchFamily="2" charset="2"/>
              <a:buNone/>
              <a:defRPr/>
            </a:pPr>
            <a:endParaRPr lang="en-US" sz="1800" dirty="0">
              <a:solidFill>
                <a:srgbClr val="002060"/>
              </a:solidFill>
              <a:latin typeface="Tahoma" pitchFamily="34" charset="0"/>
              <a:cs typeface="+mn-cs"/>
            </a:endParaRPr>
          </a:p>
          <a:p>
            <a:pPr algn="ctr">
              <a:spcBef>
                <a:spcPct val="20000"/>
              </a:spcBef>
              <a:buClr>
                <a:schemeClr val="hlink"/>
              </a:buClr>
              <a:buSzPct val="80000"/>
              <a:buFont typeface="Wingdings" pitchFamily="2" charset="2"/>
              <a:buNone/>
              <a:defRPr/>
            </a:pPr>
            <a:r>
              <a:rPr lang="en-US" sz="1800" dirty="0" smtClean="0">
                <a:solidFill>
                  <a:srgbClr val="002060"/>
                </a:solidFill>
                <a:latin typeface="Tahoma" pitchFamily="34" charset="0"/>
                <a:cs typeface="+mn-cs"/>
              </a:rPr>
              <a:t>March 5, </a:t>
            </a:r>
            <a:r>
              <a:rPr lang="en-US" sz="1800" dirty="0">
                <a:solidFill>
                  <a:srgbClr val="002060"/>
                </a:solidFill>
                <a:latin typeface="Tahoma" pitchFamily="34" charset="0"/>
                <a:cs typeface="+mn-cs"/>
              </a:rPr>
              <a:t>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Nicotine a Gateway Drug</a:t>
            </a:r>
            <a:endParaRPr lang="en-US" b="1" dirty="0">
              <a:solidFill>
                <a:srgbClr val="002060"/>
              </a:solidFill>
            </a:endParaRPr>
          </a:p>
        </p:txBody>
      </p:sp>
      <p:sp>
        <p:nvSpPr>
          <p:cNvPr id="3" name="Content Placeholder 2"/>
          <p:cNvSpPr>
            <a:spLocks noGrp="1"/>
          </p:cNvSpPr>
          <p:nvPr>
            <p:ph idx="1"/>
          </p:nvPr>
        </p:nvSpPr>
        <p:spPr/>
        <p:txBody>
          <a:bodyPr>
            <a:normAutofit lnSpcReduction="10000"/>
          </a:bodyPr>
          <a:lstStyle/>
          <a:p>
            <a:r>
              <a:rPr lang="en-US" b="1" dirty="0" err="1" smtClean="0"/>
              <a:t>Kandel</a:t>
            </a:r>
            <a:r>
              <a:rPr lang="en-US" b="1" dirty="0" smtClean="0"/>
              <a:t> showed nicotine addiction can cause cocaine addiction in rats, but not vice versa</a:t>
            </a:r>
          </a:p>
          <a:p>
            <a:endParaRPr lang="en-US" b="1" dirty="0" smtClean="0"/>
          </a:p>
          <a:p>
            <a:r>
              <a:rPr lang="en-US" b="1" dirty="0" smtClean="0"/>
              <a:t>Implications are 2-fold:</a:t>
            </a:r>
          </a:p>
          <a:p>
            <a:endParaRPr lang="en-US" b="1" dirty="0" smtClean="0"/>
          </a:p>
          <a:p>
            <a:pPr marL="0" indent="0">
              <a:buNone/>
            </a:pPr>
            <a:r>
              <a:rPr lang="en-US" b="1" dirty="0" smtClean="0"/>
              <a:t>	1.  Nicotine a gateway drug for cocaine; exposure to 	it enhances subsequent pleasure from cocaine	</a:t>
            </a:r>
          </a:p>
          <a:p>
            <a:pPr marL="0" indent="0">
              <a:buNone/>
            </a:pPr>
            <a:r>
              <a:rPr lang="en-US" b="1" dirty="0"/>
              <a:t>	</a:t>
            </a:r>
            <a:r>
              <a:rPr lang="en-US" b="1" dirty="0" smtClean="0"/>
              <a:t>2.  Thus, giving NRT to cocaine users may exacerbate  	cocaine dependency</a:t>
            </a:r>
          </a:p>
          <a:p>
            <a:pPr>
              <a:buNone/>
            </a:pPr>
            <a:endParaRPr lang="en-US" dirty="0" smtClean="0"/>
          </a:p>
          <a:p>
            <a:pPr marL="0" indent="0">
              <a:buNone/>
            </a:pPr>
            <a:r>
              <a:rPr lang="en-US" sz="1700" dirty="0" smtClean="0"/>
              <a:t>Source: A</a:t>
            </a:r>
            <a:r>
              <a:rPr lang="en-US" sz="1700" dirty="0"/>
              <a:t>. Levine, Y. Huang, B. </a:t>
            </a:r>
            <a:r>
              <a:rPr lang="en-US" sz="1700" dirty="0" err="1"/>
              <a:t>Drisaldi</a:t>
            </a:r>
            <a:r>
              <a:rPr lang="en-US" sz="1700" dirty="0"/>
              <a:t>, E. A. Griffin, D. D. </a:t>
            </a:r>
            <a:r>
              <a:rPr lang="en-US" sz="1700" dirty="0" err="1"/>
              <a:t>Pollak</a:t>
            </a:r>
            <a:r>
              <a:rPr lang="en-US" sz="1700" dirty="0"/>
              <a:t>, S. </a:t>
            </a:r>
            <a:r>
              <a:rPr lang="en-US" sz="1700" dirty="0" err="1"/>
              <a:t>Xu</a:t>
            </a:r>
            <a:r>
              <a:rPr lang="en-US" sz="1700" dirty="0"/>
              <a:t>, D. Yin, C. </a:t>
            </a:r>
            <a:r>
              <a:rPr lang="en-US" sz="1700" dirty="0" err="1"/>
              <a:t>Schaffran</a:t>
            </a:r>
            <a:r>
              <a:rPr lang="en-US" sz="1700" dirty="0"/>
              <a:t>, D. B. </a:t>
            </a:r>
            <a:r>
              <a:rPr lang="en-US" sz="1700" dirty="0" err="1"/>
              <a:t>Kandel</a:t>
            </a:r>
            <a:r>
              <a:rPr lang="en-US" sz="1700" dirty="0"/>
              <a:t>, E. R. </a:t>
            </a:r>
            <a:r>
              <a:rPr lang="en-US" sz="1700" dirty="0" err="1"/>
              <a:t>Kandel</a:t>
            </a:r>
            <a:r>
              <a:rPr lang="en-US" sz="1700" dirty="0"/>
              <a:t>. Molecular Mechanism for a Gateway Drug: Epigenetic Changes Initiated by Nicotine Prime Gene Expression by Cocaine. </a:t>
            </a:r>
            <a:r>
              <a:rPr lang="en-US" sz="1700" i="1" dirty="0"/>
              <a:t>Science Translational Medicine</a:t>
            </a:r>
            <a:r>
              <a:rPr lang="en-US" sz="1700" dirty="0"/>
              <a:t>, 2011; 3 (107</a:t>
            </a:r>
            <a:r>
              <a:rPr lang="en-US" sz="1700" dirty="0" smtClean="0"/>
              <a:t>)</a:t>
            </a:r>
            <a:endParaRPr lang="en-US" sz="1700" dirty="0"/>
          </a:p>
        </p:txBody>
      </p:sp>
    </p:spTree>
    <p:extLst>
      <p:ext uri="{BB962C8B-B14F-4D97-AF65-F5344CB8AC3E}">
        <p14:creationId xmlns:p14="http://schemas.microsoft.com/office/powerpoint/2010/main" val="99511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533400"/>
            <a:ext cx="9067800" cy="1371600"/>
          </a:xfrm>
        </p:spPr>
        <p:txBody>
          <a:bodyPr/>
          <a:lstStyle/>
          <a:p>
            <a:pPr eaLnBrk="1" hangingPunct="1"/>
            <a:r>
              <a:rPr lang="en-US" sz="3700" b="1" dirty="0" smtClean="0">
                <a:solidFill>
                  <a:srgbClr val="002060"/>
                </a:solidFill>
                <a:ea typeface="ＭＳ Ｐゴシック" pitchFamily="34" charset="-128"/>
              </a:rPr>
              <a:t>Nicotine and other Addictions</a:t>
            </a:r>
            <a:r>
              <a:rPr lang="en-US" sz="3700" dirty="0" smtClean="0">
                <a:solidFill>
                  <a:srgbClr val="FFFF00"/>
                </a:solidFill>
                <a:ea typeface="ＭＳ Ｐゴシック" pitchFamily="34" charset="-128"/>
              </a:rPr>
              <a:t/>
            </a:r>
            <a:br>
              <a:rPr lang="en-US" sz="3700" dirty="0" smtClean="0">
                <a:solidFill>
                  <a:srgbClr val="FFFF00"/>
                </a:solidFill>
                <a:ea typeface="ＭＳ Ｐゴシック" pitchFamily="34" charset="-128"/>
              </a:rPr>
            </a:br>
            <a:endParaRPr lang="en-US" sz="3700" dirty="0" smtClean="0">
              <a:solidFill>
                <a:srgbClr val="FFFF00"/>
              </a:solidFill>
              <a:ea typeface="ＭＳ Ｐゴシック" pitchFamily="34" charset="-128"/>
            </a:endParaRPr>
          </a:p>
        </p:txBody>
      </p:sp>
      <p:sp>
        <p:nvSpPr>
          <p:cNvPr id="18435" name="Rectangle 3"/>
          <p:cNvSpPr>
            <a:spLocks noGrp="1" noChangeArrowheads="1"/>
          </p:cNvSpPr>
          <p:nvPr>
            <p:ph idx="1"/>
          </p:nvPr>
        </p:nvSpPr>
        <p:spPr>
          <a:xfrm>
            <a:off x="457200" y="1524000"/>
            <a:ext cx="8229600" cy="5029200"/>
          </a:xfrm>
        </p:spPr>
        <p:txBody>
          <a:bodyPr/>
          <a:lstStyle/>
          <a:p>
            <a:pPr eaLnBrk="1" hangingPunct="1">
              <a:lnSpc>
                <a:spcPct val="80000"/>
              </a:lnSpc>
              <a:buFont typeface="Wingdings" pitchFamily="2" charset="2"/>
              <a:buNone/>
            </a:pPr>
            <a:endParaRPr lang="en-US" sz="1800" dirty="0" smtClean="0">
              <a:solidFill>
                <a:srgbClr val="002060"/>
              </a:solidFill>
              <a:ea typeface="ＭＳ Ｐゴシック" pitchFamily="34" charset="-128"/>
            </a:endParaRPr>
          </a:p>
          <a:p>
            <a:pPr eaLnBrk="1" hangingPunct="1">
              <a:lnSpc>
                <a:spcPct val="80000"/>
              </a:lnSpc>
            </a:pPr>
            <a:r>
              <a:rPr lang="en-US" sz="2400" dirty="0" smtClean="0">
                <a:solidFill>
                  <a:srgbClr val="002060"/>
                </a:solidFill>
                <a:ea typeface="ＭＳ Ｐゴシック" pitchFamily="34" charset="-128"/>
              </a:rPr>
              <a:t>Nationally 77-93% of people in addiction treatment settings use tobacco, more than triple the national average</a:t>
            </a:r>
          </a:p>
          <a:p>
            <a:pPr eaLnBrk="1" hangingPunct="1">
              <a:lnSpc>
                <a:spcPct val="80000"/>
              </a:lnSpc>
              <a:buFont typeface="Wingdings" pitchFamily="2" charset="2"/>
              <a:buNone/>
            </a:pPr>
            <a:r>
              <a:rPr lang="en-US" sz="1600" dirty="0" smtClean="0">
                <a:solidFill>
                  <a:srgbClr val="002060"/>
                </a:solidFill>
                <a:ea typeface="ＭＳ Ｐゴシック" pitchFamily="34" charset="-128"/>
              </a:rPr>
              <a:t>Source: Richter et al., 2001</a:t>
            </a:r>
          </a:p>
          <a:p>
            <a:pPr eaLnBrk="1" hangingPunct="1">
              <a:lnSpc>
                <a:spcPct val="80000"/>
              </a:lnSpc>
              <a:buFont typeface="Wingdings" pitchFamily="2" charset="2"/>
              <a:buNone/>
            </a:pPr>
            <a:endParaRPr lang="en-US" sz="1000" dirty="0" smtClean="0">
              <a:solidFill>
                <a:srgbClr val="002060"/>
              </a:solidFill>
              <a:ea typeface="ＭＳ Ｐゴシック" pitchFamily="34" charset="-128"/>
            </a:endParaRPr>
          </a:p>
          <a:p>
            <a:pPr eaLnBrk="1" hangingPunct="1">
              <a:lnSpc>
                <a:spcPct val="80000"/>
              </a:lnSpc>
            </a:pPr>
            <a:r>
              <a:rPr lang="en-US" sz="2400" dirty="0" smtClean="0">
                <a:solidFill>
                  <a:srgbClr val="002060"/>
                </a:solidFill>
                <a:ea typeface="ＭＳ Ｐゴシック" pitchFamily="34" charset="-128"/>
              </a:rPr>
              <a:t>Tobacco use may increase the pleasure experienced when drinking alcohol</a:t>
            </a:r>
          </a:p>
          <a:p>
            <a:pPr eaLnBrk="1" hangingPunct="1">
              <a:lnSpc>
                <a:spcPct val="80000"/>
              </a:lnSpc>
              <a:buFont typeface="Wingdings" pitchFamily="2" charset="2"/>
              <a:buNone/>
            </a:pPr>
            <a:r>
              <a:rPr lang="en-US" sz="1600" dirty="0" smtClean="0">
                <a:solidFill>
                  <a:srgbClr val="002060"/>
                </a:solidFill>
                <a:ea typeface="ＭＳ Ｐゴシック" pitchFamily="34" charset="-128"/>
              </a:rPr>
              <a:t>Source:  US DHHS NIDA Alcohol Alert, 2007</a:t>
            </a:r>
          </a:p>
          <a:p>
            <a:pPr eaLnBrk="1" hangingPunct="1">
              <a:lnSpc>
                <a:spcPct val="80000"/>
              </a:lnSpc>
              <a:buFont typeface="Wingdings" pitchFamily="2" charset="2"/>
              <a:buNone/>
            </a:pPr>
            <a:endParaRPr lang="en-US" sz="1000" dirty="0" smtClean="0">
              <a:solidFill>
                <a:srgbClr val="002060"/>
              </a:solidFill>
              <a:ea typeface="ＭＳ Ｐゴシック" pitchFamily="34" charset="-128"/>
            </a:endParaRPr>
          </a:p>
          <a:p>
            <a:pPr eaLnBrk="1" hangingPunct="1">
              <a:lnSpc>
                <a:spcPct val="80000"/>
              </a:lnSpc>
            </a:pPr>
            <a:r>
              <a:rPr lang="en-US" sz="2400" dirty="0" smtClean="0">
                <a:solidFill>
                  <a:srgbClr val="002060"/>
                </a:solidFill>
                <a:ea typeface="ＭＳ Ｐゴシック" pitchFamily="34" charset="-128"/>
              </a:rPr>
              <a:t>Heavy smoking may contribute to increased use of cocaine and heroin</a:t>
            </a:r>
          </a:p>
          <a:p>
            <a:pPr eaLnBrk="1" hangingPunct="1">
              <a:lnSpc>
                <a:spcPct val="80000"/>
              </a:lnSpc>
              <a:buFont typeface="Wingdings" pitchFamily="2" charset="2"/>
              <a:buNone/>
            </a:pPr>
            <a:r>
              <a:rPr lang="en-US" sz="1600" dirty="0" smtClean="0">
                <a:solidFill>
                  <a:srgbClr val="002060"/>
                </a:solidFill>
                <a:ea typeface="ＭＳ Ｐゴシック" pitchFamily="34" charset="-128"/>
              </a:rPr>
              <a:t>Source: US DHHS NIDA Notes, 2000</a:t>
            </a:r>
          </a:p>
          <a:p>
            <a:pPr eaLnBrk="1" hangingPunct="1">
              <a:lnSpc>
                <a:spcPct val="80000"/>
              </a:lnSpc>
              <a:buFont typeface="Wingdings" pitchFamily="2" charset="2"/>
              <a:buNone/>
            </a:pPr>
            <a:endParaRPr lang="en-US" sz="1000" dirty="0" smtClean="0">
              <a:solidFill>
                <a:srgbClr val="002060"/>
              </a:solidFill>
              <a:ea typeface="ＭＳ Ｐゴシック" pitchFamily="34" charset="-128"/>
            </a:endParaRPr>
          </a:p>
          <a:p>
            <a:pPr eaLnBrk="1" hangingPunct="1">
              <a:lnSpc>
                <a:spcPct val="80000"/>
              </a:lnSpc>
            </a:pPr>
            <a:r>
              <a:rPr lang="en-US" sz="2400" dirty="0" smtClean="0">
                <a:solidFill>
                  <a:srgbClr val="002060"/>
                </a:solidFill>
                <a:ea typeface="ＭＳ Ｐゴシック" pitchFamily="34" charset="-128"/>
              </a:rPr>
              <a:t>Heavy smokers have other, more severe addictions than non-smokers and moderate smokers</a:t>
            </a:r>
          </a:p>
          <a:p>
            <a:pPr eaLnBrk="1" hangingPunct="1">
              <a:lnSpc>
                <a:spcPct val="80000"/>
              </a:lnSpc>
              <a:buFont typeface="Wingdings" pitchFamily="2" charset="2"/>
              <a:buNone/>
            </a:pPr>
            <a:r>
              <a:rPr lang="en-US" sz="1600" dirty="0" smtClean="0">
                <a:solidFill>
                  <a:srgbClr val="002060"/>
                </a:solidFill>
                <a:ea typeface="ＭＳ Ｐゴシック" pitchFamily="34" charset="-128"/>
              </a:rPr>
              <a:t>Source: Marks et al., 1997; </a:t>
            </a:r>
            <a:r>
              <a:rPr lang="en-US" sz="1600" dirty="0" err="1" smtClean="0">
                <a:solidFill>
                  <a:srgbClr val="002060"/>
                </a:solidFill>
                <a:ea typeface="ＭＳ Ｐゴシック" pitchFamily="34" charset="-128"/>
              </a:rPr>
              <a:t>Krejci</a:t>
            </a:r>
            <a:r>
              <a:rPr lang="en-US" sz="1600" dirty="0" smtClean="0">
                <a:solidFill>
                  <a:srgbClr val="002060"/>
                </a:solidFill>
                <a:ea typeface="ＭＳ Ｐゴシック" pitchFamily="34" charset="-128"/>
              </a:rPr>
              <a:t>, Steinberg, and </a:t>
            </a:r>
            <a:r>
              <a:rPr lang="en-US" sz="1600" dirty="0" err="1" smtClean="0">
                <a:solidFill>
                  <a:srgbClr val="002060"/>
                </a:solidFill>
                <a:ea typeface="ＭＳ Ｐゴシック" pitchFamily="34" charset="-128"/>
              </a:rPr>
              <a:t>Ziedonis</a:t>
            </a:r>
            <a:r>
              <a:rPr lang="en-US" sz="1600" dirty="0" smtClean="0">
                <a:solidFill>
                  <a:srgbClr val="002060"/>
                </a:solidFill>
                <a:ea typeface="ＭＳ Ｐゴシック" pitchFamily="34" charset="-128"/>
              </a:rPr>
              <a:t>; 2003</a:t>
            </a:r>
          </a:p>
          <a:p>
            <a:pPr eaLnBrk="1" hangingPunct="1">
              <a:lnSpc>
                <a:spcPct val="80000"/>
              </a:lnSpc>
              <a:buFont typeface="Wingdings" pitchFamily="2" charset="2"/>
              <a:buNone/>
            </a:pPr>
            <a:endParaRPr lang="en-US" sz="1000" dirty="0" smtClean="0">
              <a:ea typeface="ＭＳ Ｐゴシック" pitchFamily="34" charset="-128"/>
            </a:endParaRPr>
          </a:p>
        </p:txBody>
      </p:sp>
      <p:sp>
        <p:nvSpPr>
          <p:cNvPr id="1843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FA8986A2-2230-4427-B004-4905B2D458B4}" type="slidenum">
              <a:rPr lang="en-US">
                <a:solidFill>
                  <a:srgbClr val="045C75"/>
                </a:solidFill>
              </a:rPr>
              <a:pPr eaLnBrk="1" hangingPunct="1"/>
              <a:t>11</a:t>
            </a:fld>
            <a:endParaRPr lang="en-US">
              <a:solidFill>
                <a:srgbClr val="045C75"/>
              </a:solidFill>
            </a:endParaRPr>
          </a:p>
        </p:txBody>
      </p:sp>
    </p:spTree>
    <p:extLst>
      <p:ext uri="{BB962C8B-B14F-4D97-AF65-F5344CB8AC3E}">
        <p14:creationId xmlns:p14="http://schemas.microsoft.com/office/powerpoint/2010/main" val="1237835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SAMHSA’s New (Dec 2011) Definition of Recovery</a:t>
            </a:r>
            <a:endParaRPr lang="en-US" b="1" dirty="0">
              <a:solidFill>
                <a:srgbClr val="002060"/>
              </a:solidFill>
            </a:endParaRPr>
          </a:p>
        </p:txBody>
      </p:sp>
      <p:sp>
        <p:nvSpPr>
          <p:cNvPr id="3" name="Content Placeholder 2"/>
          <p:cNvSpPr>
            <a:spLocks noGrp="1"/>
          </p:cNvSpPr>
          <p:nvPr>
            <p:ph idx="1"/>
          </p:nvPr>
        </p:nvSpPr>
        <p:spPr>
          <a:xfrm>
            <a:off x="381000" y="1802447"/>
            <a:ext cx="8229600" cy="4373563"/>
          </a:xfrm>
        </p:spPr>
        <p:txBody>
          <a:bodyPr/>
          <a:lstStyle/>
          <a:p>
            <a:pPr marL="0" indent="0">
              <a:buNone/>
            </a:pPr>
            <a:r>
              <a:rPr lang="en-US" i="1" dirty="0">
                <a:solidFill>
                  <a:schemeClr val="tx1">
                    <a:lumMod val="75000"/>
                    <a:lumOff val="25000"/>
                  </a:schemeClr>
                </a:solidFill>
              </a:rPr>
              <a:t>"</a:t>
            </a:r>
            <a:r>
              <a:rPr lang="en-US" sz="2400" i="1" dirty="0">
                <a:solidFill>
                  <a:schemeClr val="tx1">
                    <a:lumMod val="75000"/>
                    <a:lumOff val="25000"/>
                  </a:schemeClr>
                </a:solidFill>
              </a:rPr>
              <a:t>A process of change through which individuals improve their health and wellness, live a self-directed life, and strive to reach their full potential."</a:t>
            </a:r>
          </a:p>
          <a:p>
            <a:pPr marL="0" indent="0">
              <a:buNone/>
            </a:pPr>
            <a:r>
              <a:rPr lang="en-US" sz="2400" dirty="0"/>
              <a:t> </a:t>
            </a:r>
          </a:p>
          <a:p>
            <a:r>
              <a:rPr lang="en-US" sz="2400" dirty="0" smtClean="0">
                <a:solidFill>
                  <a:srgbClr val="002060"/>
                </a:solidFill>
              </a:rPr>
              <a:t>“Improve </a:t>
            </a:r>
            <a:r>
              <a:rPr lang="en-US" sz="2400" dirty="0">
                <a:solidFill>
                  <a:srgbClr val="002060"/>
                </a:solidFill>
              </a:rPr>
              <a:t>their health and wellness” = Life</a:t>
            </a:r>
          </a:p>
          <a:p>
            <a:r>
              <a:rPr lang="en-US" sz="2400" dirty="0" smtClean="0">
                <a:solidFill>
                  <a:srgbClr val="002060"/>
                </a:solidFill>
              </a:rPr>
              <a:t>“Live </a:t>
            </a:r>
            <a:r>
              <a:rPr lang="en-US" sz="2400" dirty="0">
                <a:solidFill>
                  <a:srgbClr val="002060"/>
                </a:solidFill>
              </a:rPr>
              <a:t>a self-directed life” = Liberty</a:t>
            </a:r>
          </a:p>
          <a:p>
            <a:r>
              <a:rPr lang="en-US" sz="2400" dirty="0" smtClean="0">
                <a:solidFill>
                  <a:srgbClr val="002060"/>
                </a:solidFill>
              </a:rPr>
              <a:t>“Strive </a:t>
            </a:r>
            <a:r>
              <a:rPr lang="en-US" sz="2400" dirty="0">
                <a:solidFill>
                  <a:srgbClr val="002060"/>
                </a:solidFill>
              </a:rPr>
              <a:t>to reach their full potential” = Pursuit of happiness</a:t>
            </a:r>
          </a:p>
        </p:txBody>
      </p:sp>
      <p:pic>
        <p:nvPicPr>
          <p:cNvPr id="348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5661660"/>
            <a:ext cx="1143000"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2169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US" b="1" dirty="0" smtClean="0">
                <a:solidFill>
                  <a:srgbClr val="002060"/>
                </a:solidFill>
              </a:rPr>
              <a:t>SCLC, Smoking, and </a:t>
            </a:r>
            <a:br>
              <a:rPr lang="en-US" b="1" dirty="0" smtClean="0">
                <a:solidFill>
                  <a:srgbClr val="002060"/>
                </a:solidFill>
              </a:rPr>
            </a:br>
            <a:r>
              <a:rPr lang="en-US" b="1" dirty="0" smtClean="0">
                <a:solidFill>
                  <a:srgbClr val="002060"/>
                </a:solidFill>
              </a:rPr>
              <a:t>Behavioral Health</a:t>
            </a:r>
            <a:endParaRPr lang="en-US" b="1" dirty="0">
              <a:solidFill>
                <a:srgbClr val="002060"/>
              </a:solidFill>
            </a:endParaRPr>
          </a:p>
        </p:txBody>
      </p:sp>
      <p:sp>
        <p:nvSpPr>
          <p:cNvPr id="37891" name="Content Placeholder 2"/>
          <p:cNvSpPr>
            <a:spLocks noGrp="1"/>
          </p:cNvSpPr>
          <p:nvPr>
            <p:ph idx="1"/>
          </p:nvPr>
        </p:nvSpPr>
        <p:spPr>
          <a:xfrm>
            <a:off x="457200" y="1752600"/>
            <a:ext cx="7620000" cy="4800600"/>
          </a:xfrm>
        </p:spPr>
        <p:txBody>
          <a:bodyPr>
            <a:normAutofit/>
          </a:bodyPr>
          <a:lstStyle/>
          <a:p>
            <a:pPr eaLnBrk="1" hangingPunct="1"/>
            <a:r>
              <a:rPr lang="en-US" sz="2400" dirty="0" smtClean="0">
                <a:solidFill>
                  <a:srgbClr val="002060"/>
                </a:solidFill>
              </a:rPr>
              <a:t>SCLC created in 2003 at UCSF</a:t>
            </a:r>
          </a:p>
          <a:p>
            <a:pPr eaLnBrk="1" hangingPunct="1"/>
            <a:r>
              <a:rPr lang="en-US" sz="2400" dirty="0" smtClean="0">
                <a:solidFill>
                  <a:srgbClr val="002060"/>
                </a:solidFill>
              </a:rPr>
              <a:t>Initial grant from RWJF</a:t>
            </a:r>
          </a:p>
          <a:p>
            <a:pPr eaLnBrk="1" hangingPunct="1"/>
            <a:r>
              <a:rPr lang="en-US" sz="2400" dirty="0" smtClean="0">
                <a:solidFill>
                  <a:srgbClr val="002060"/>
                </a:solidFill>
              </a:rPr>
              <a:t>Subsequent funding from</a:t>
            </a:r>
          </a:p>
          <a:p>
            <a:pPr eaLnBrk="1" hangingPunct="1">
              <a:buFont typeface="Arial" charset="0"/>
              <a:buNone/>
            </a:pPr>
            <a:r>
              <a:rPr lang="en-US" sz="2400" dirty="0" smtClean="0">
                <a:solidFill>
                  <a:srgbClr val="002060"/>
                </a:solidFill>
              </a:rPr>
              <a:t>	--American Legacy Foundation, specifically for behavioral health work</a:t>
            </a:r>
          </a:p>
          <a:p>
            <a:pPr eaLnBrk="1" hangingPunct="1">
              <a:buFont typeface="Arial" charset="0"/>
              <a:buNone/>
            </a:pPr>
            <a:r>
              <a:rPr lang="en-US" sz="2400" dirty="0" smtClean="0">
                <a:solidFill>
                  <a:srgbClr val="002060"/>
                </a:solidFill>
              </a:rPr>
              <a:t>	--The VA</a:t>
            </a:r>
          </a:p>
          <a:p>
            <a:pPr eaLnBrk="1" hangingPunct="1">
              <a:buFont typeface="Arial" charset="0"/>
              <a:buNone/>
            </a:pPr>
            <a:r>
              <a:rPr lang="en-US" sz="2400" dirty="0" smtClean="0">
                <a:solidFill>
                  <a:srgbClr val="002060"/>
                </a:solidFill>
              </a:rPr>
              <a:t>	--CPPW through LA County Project TRUST </a:t>
            </a:r>
          </a:p>
          <a:p>
            <a:pPr eaLnBrk="1" hangingPunct="1"/>
            <a:r>
              <a:rPr lang="en-US" sz="2400" dirty="0" smtClean="0">
                <a:solidFill>
                  <a:srgbClr val="002060"/>
                </a:solidFill>
              </a:rPr>
              <a:t>Other support</a:t>
            </a:r>
          </a:p>
          <a:p>
            <a:pPr eaLnBrk="1" hangingPunct="1">
              <a:buFont typeface="Arial" charset="0"/>
              <a:buNone/>
            </a:pPr>
            <a:r>
              <a:rPr lang="en-US" sz="2400" dirty="0" smtClean="0">
                <a:solidFill>
                  <a:srgbClr val="002060"/>
                </a:solidFill>
              </a:rPr>
              <a:t>	--SAMHSA</a:t>
            </a:r>
          </a:p>
          <a:p>
            <a:pPr eaLnBrk="1" hangingPunct="1">
              <a:buFont typeface="Arial" charset="0"/>
              <a:buNone/>
            </a:pPr>
            <a:r>
              <a:rPr lang="en-US" sz="2400" dirty="0" smtClean="0">
                <a:solidFill>
                  <a:srgbClr val="002060"/>
                </a:solidFill>
              </a:rPr>
              <a:t>	--CADCA</a:t>
            </a:r>
          </a:p>
        </p:txBody>
      </p:sp>
    </p:spTree>
    <p:extLst>
      <p:ext uri="{BB962C8B-B14F-4D97-AF65-F5344CB8AC3E}">
        <p14:creationId xmlns:p14="http://schemas.microsoft.com/office/powerpoint/2010/main" val="210423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CADCA</a:t>
            </a:r>
            <a:br>
              <a:rPr lang="en-US" b="1" dirty="0" smtClean="0"/>
            </a:br>
            <a:r>
              <a:rPr lang="en-US" sz="2000" b="1" i="1" dirty="0" smtClean="0"/>
              <a:t>Community Anti-Drug Coalitions of America</a:t>
            </a:r>
            <a:endParaRPr lang="en-US" b="1" dirty="0"/>
          </a:p>
        </p:txBody>
      </p:sp>
      <p:sp>
        <p:nvSpPr>
          <p:cNvPr id="3" name="Content Placeholder 2"/>
          <p:cNvSpPr>
            <a:spLocks noGrp="1"/>
          </p:cNvSpPr>
          <p:nvPr>
            <p:ph idx="1"/>
          </p:nvPr>
        </p:nvSpPr>
        <p:spPr/>
        <p:txBody>
          <a:bodyPr>
            <a:normAutofit/>
          </a:bodyPr>
          <a:lstStyle/>
          <a:p>
            <a:r>
              <a:rPr lang="en-US" sz="3200" dirty="0" smtClean="0"/>
              <a:t>5000 community coalitions nationwide</a:t>
            </a:r>
          </a:p>
          <a:p>
            <a:r>
              <a:rPr lang="en-US" sz="3200" dirty="0" smtClean="0"/>
              <a:t>Grass roots advocacy</a:t>
            </a:r>
          </a:p>
          <a:p>
            <a:r>
              <a:rPr lang="en-US" sz="3200" dirty="0" smtClean="0"/>
              <a:t>Smoking 3</a:t>
            </a:r>
            <a:r>
              <a:rPr lang="en-US" sz="3200" baseline="30000" dirty="0" smtClean="0"/>
              <a:t>rd</a:t>
            </a:r>
            <a:r>
              <a:rPr lang="en-US" sz="3200" dirty="0" smtClean="0"/>
              <a:t> highest priority according to 2011 annual member survey</a:t>
            </a:r>
          </a:p>
          <a:p>
            <a:r>
              <a:rPr lang="en-US" sz="3200" dirty="0" smtClean="0"/>
              <a:t>Never before addressed tobacco</a:t>
            </a:r>
          </a:p>
          <a:p>
            <a:r>
              <a:rPr lang="en-US" sz="3200" dirty="0" smtClean="0"/>
              <a:t>Now funded by a CDC Community Transformation Grant, plus RWJF grant</a:t>
            </a:r>
          </a:p>
          <a:p>
            <a:endParaRPr lang="en-US" sz="3200" dirty="0"/>
          </a:p>
          <a:p>
            <a:endParaRPr lang="en-US" sz="3200" dirty="0"/>
          </a:p>
        </p:txBody>
      </p:sp>
    </p:spTree>
    <p:extLst>
      <p:ext uri="{BB962C8B-B14F-4D97-AF65-F5344CB8AC3E}">
        <p14:creationId xmlns:p14="http://schemas.microsoft.com/office/powerpoint/2010/main" val="1210741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dirty="0" smtClean="0">
                <a:solidFill>
                  <a:srgbClr val="002060"/>
                </a:solidFill>
              </a:rPr>
              <a:t>Other SCLC Behavioral Health    Partners</a:t>
            </a:r>
            <a:endParaRPr lang="en-US" b="1" dirty="0">
              <a:solidFill>
                <a:srgbClr val="002060"/>
              </a:solidFill>
            </a:endParaRPr>
          </a:p>
        </p:txBody>
      </p:sp>
      <p:sp>
        <p:nvSpPr>
          <p:cNvPr id="41987" name="Content Placeholder 2"/>
          <p:cNvSpPr>
            <a:spLocks noGrp="1"/>
          </p:cNvSpPr>
          <p:nvPr>
            <p:ph idx="1"/>
          </p:nvPr>
        </p:nvSpPr>
        <p:spPr>
          <a:xfrm>
            <a:off x="457200" y="1752600"/>
            <a:ext cx="8229600" cy="4343400"/>
          </a:xfrm>
        </p:spPr>
        <p:txBody>
          <a:bodyPr>
            <a:noAutofit/>
          </a:bodyPr>
          <a:lstStyle/>
          <a:p>
            <a:pPr eaLnBrk="1" hangingPunct="1"/>
            <a:r>
              <a:rPr lang="en-US" sz="2800" dirty="0" smtClean="0">
                <a:solidFill>
                  <a:srgbClr val="002060"/>
                </a:solidFill>
              </a:rPr>
              <a:t>American Psychiatric Nurses Association</a:t>
            </a:r>
          </a:p>
          <a:p>
            <a:pPr eaLnBrk="1" hangingPunct="1"/>
            <a:r>
              <a:rPr lang="en-US" sz="2800" dirty="0" smtClean="0">
                <a:solidFill>
                  <a:srgbClr val="002060"/>
                </a:solidFill>
              </a:rPr>
              <a:t>National Association of State Alcohol and Drug Abuse Directors</a:t>
            </a:r>
          </a:p>
          <a:p>
            <a:pPr eaLnBrk="1" hangingPunct="1"/>
            <a:r>
              <a:rPr lang="en-US" sz="2800" dirty="0" smtClean="0">
                <a:solidFill>
                  <a:srgbClr val="002060"/>
                </a:solidFill>
              </a:rPr>
              <a:t>Faces and Voices of Recovery</a:t>
            </a:r>
          </a:p>
          <a:p>
            <a:pPr eaLnBrk="1" hangingPunct="1"/>
            <a:r>
              <a:rPr lang="en-US" sz="2800" dirty="0" smtClean="0">
                <a:solidFill>
                  <a:srgbClr val="002060"/>
                </a:solidFill>
              </a:rPr>
              <a:t>National Council for Community Behavioral Health</a:t>
            </a:r>
          </a:p>
          <a:p>
            <a:pPr eaLnBrk="1" hangingPunct="1"/>
            <a:r>
              <a:rPr lang="en-US" sz="2800" dirty="0" smtClean="0">
                <a:solidFill>
                  <a:srgbClr val="002060"/>
                </a:solidFill>
              </a:rPr>
              <a:t>The Association for Addiction Professionals</a:t>
            </a:r>
          </a:p>
          <a:p>
            <a:pPr eaLnBrk="1" hangingPunct="1"/>
            <a:r>
              <a:rPr lang="en-US" sz="2800" dirty="0" smtClean="0">
                <a:solidFill>
                  <a:srgbClr val="002060"/>
                </a:solidFill>
              </a:rPr>
              <a:t>Depression Bipolar Support Alliance</a:t>
            </a:r>
          </a:p>
          <a:p>
            <a:pPr eaLnBrk="1" hangingPunct="1"/>
            <a:r>
              <a:rPr lang="en-US" sz="2800" dirty="0" smtClean="0">
                <a:solidFill>
                  <a:srgbClr val="002060"/>
                </a:solidFill>
              </a:rPr>
              <a:t>Behavioral Health Advisory Forum (education of QL staff)</a:t>
            </a:r>
          </a:p>
        </p:txBody>
      </p:sp>
    </p:spTree>
    <p:extLst>
      <p:ext uri="{BB962C8B-B14F-4D97-AF65-F5344CB8AC3E}">
        <p14:creationId xmlns:p14="http://schemas.microsoft.com/office/powerpoint/2010/main" val="2792667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rgbClr val="002060"/>
                </a:solidFill>
              </a:rPr>
              <a:t>SCLC Publications in BH</a:t>
            </a:r>
            <a:endParaRPr lang="en-US" b="1" dirty="0">
              <a:solidFill>
                <a:srgbClr val="002060"/>
              </a:solidFill>
            </a:endParaRPr>
          </a:p>
        </p:txBody>
      </p:sp>
      <p:sp>
        <p:nvSpPr>
          <p:cNvPr id="3" name="Content Placeholder 2"/>
          <p:cNvSpPr>
            <a:spLocks noGrp="1"/>
          </p:cNvSpPr>
          <p:nvPr>
            <p:ph idx="1"/>
          </p:nvPr>
        </p:nvSpPr>
        <p:spPr/>
        <p:txBody>
          <a:bodyPr rtlCol="0">
            <a:normAutofit fontScale="32500" lnSpcReduction="20000"/>
          </a:bodyPr>
          <a:lstStyle/>
          <a:p>
            <a:pPr marL="182880" indent="-182880" eaLnBrk="1" fontAlgn="auto" hangingPunct="1">
              <a:lnSpc>
                <a:spcPct val="120000"/>
              </a:lnSpc>
              <a:spcAft>
                <a:spcPts val="0"/>
              </a:spcAft>
              <a:buFont typeface="Arial" pitchFamily="34" charset="0"/>
              <a:buChar char="•"/>
              <a:defRPr/>
            </a:pPr>
            <a:r>
              <a:rPr lang="en-US" sz="4300" b="1" dirty="0">
                <a:solidFill>
                  <a:srgbClr val="002060"/>
                </a:solidFill>
              </a:rPr>
              <a:t>Depression, Smoking, and Heart Disease: How Can Psychiatrists Be Effective?  </a:t>
            </a:r>
            <a:r>
              <a:rPr lang="en-US" sz="4300" b="1" dirty="0" smtClean="0">
                <a:solidFill>
                  <a:srgbClr val="002060"/>
                </a:solidFill>
              </a:rPr>
              <a:t>Schroeder </a:t>
            </a:r>
            <a:r>
              <a:rPr lang="en-US" sz="4300" b="1" dirty="0">
                <a:solidFill>
                  <a:srgbClr val="002060"/>
                </a:solidFill>
              </a:rPr>
              <a:t>SA.  Editorial.  </a:t>
            </a:r>
            <a:r>
              <a:rPr lang="en-US" sz="4300" b="1" i="1" dirty="0">
                <a:solidFill>
                  <a:srgbClr val="002060"/>
                </a:solidFill>
              </a:rPr>
              <a:t>American Journal of Psychiatry</a:t>
            </a:r>
            <a:r>
              <a:rPr lang="en-US" sz="4300" b="1" dirty="0">
                <a:solidFill>
                  <a:srgbClr val="002060"/>
                </a:solidFill>
              </a:rPr>
              <a:t>.  168:876-878, September </a:t>
            </a:r>
            <a:r>
              <a:rPr lang="en-US" sz="4300" b="1" dirty="0" smtClean="0">
                <a:solidFill>
                  <a:srgbClr val="002060"/>
                </a:solidFill>
              </a:rPr>
              <a:t>2011</a:t>
            </a:r>
          </a:p>
          <a:p>
            <a:pPr marL="182880" indent="-182880" eaLnBrk="1" fontAlgn="auto" hangingPunct="1">
              <a:lnSpc>
                <a:spcPct val="120000"/>
              </a:lnSpc>
              <a:spcAft>
                <a:spcPts val="0"/>
              </a:spcAft>
              <a:buFont typeface="Arial" pitchFamily="34" charset="0"/>
              <a:buChar char="•"/>
              <a:defRPr/>
            </a:pPr>
            <a:endParaRPr lang="en-US" sz="4300" b="1" dirty="0">
              <a:solidFill>
                <a:srgbClr val="002060"/>
              </a:solidFill>
            </a:endParaRPr>
          </a:p>
          <a:p>
            <a:pPr marL="182880" indent="-182880" eaLnBrk="1" fontAlgn="auto" hangingPunct="1">
              <a:lnSpc>
                <a:spcPct val="120000"/>
              </a:lnSpc>
              <a:spcAft>
                <a:spcPts val="0"/>
              </a:spcAft>
              <a:buFont typeface="Arial" pitchFamily="34" charset="0"/>
              <a:buChar char="•"/>
              <a:defRPr/>
            </a:pPr>
            <a:r>
              <a:rPr lang="en-US" sz="4300" b="1" dirty="0" smtClean="0">
                <a:solidFill>
                  <a:srgbClr val="002060"/>
                </a:solidFill>
              </a:rPr>
              <a:t>Tobacco </a:t>
            </a:r>
            <a:r>
              <a:rPr lang="en-US" sz="4300" b="1" dirty="0">
                <a:solidFill>
                  <a:srgbClr val="002060"/>
                </a:solidFill>
              </a:rPr>
              <a:t>use in those with mental health and substance abuse problems: Neglected epidemic. </a:t>
            </a:r>
            <a:r>
              <a:rPr lang="en-US" sz="4300" b="1" dirty="0" smtClean="0">
                <a:solidFill>
                  <a:srgbClr val="002060"/>
                </a:solidFill>
              </a:rPr>
              <a:t>Schroeder SA, Morris C.  Annual </a:t>
            </a:r>
            <a:r>
              <a:rPr lang="en-US" sz="4300" b="1" dirty="0">
                <a:solidFill>
                  <a:srgbClr val="002060"/>
                </a:solidFill>
              </a:rPr>
              <a:t>Review of Public Health, 2010 31:16.1-16.18</a:t>
            </a:r>
          </a:p>
          <a:p>
            <a:pPr marL="0" indent="0" eaLnBrk="1" fontAlgn="auto" hangingPunct="1">
              <a:lnSpc>
                <a:spcPct val="120000"/>
              </a:lnSpc>
              <a:spcAft>
                <a:spcPts val="0"/>
              </a:spcAft>
              <a:buNone/>
              <a:defRPr/>
            </a:pPr>
            <a:endParaRPr lang="en-US" sz="4300" b="1" dirty="0">
              <a:solidFill>
                <a:srgbClr val="002060"/>
              </a:solidFill>
            </a:endParaRPr>
          </a:p>
          <a:p>
            <a:pPr marL="182880" indent="-182880" eaLnBrk="1" fontAlgn="auto" hangingPunct="1">
              <a:lnSpc>
                <a:spcPct val="120000"/>
              </a:lnSpc>
              <a:spcAft>
                <a:spcPts val="0"/>
              </a:spcAft>
              <a:buFont typeface="Arial" pitchFamily="34" charset="0"/>
              <a:buChar char="•"/>
              <a:defRPr/>
            </a:pPr>
            <a:r>
              <a:rPr lang="en-US" sz="4300" b="1" dirty="0">
                <a:solidFill>
                  <a:srgbClr val="002060"/>
                </a:solidFill>
              </a:rPr>
              <a:t>Clinical Crossroads: A 51-year-old woman with bipolar disorder who wants to quit smoking. Schroeder SA. </a:t>
            </a:r>
            <a:r>
              <a:rPr lang="en-US" sz="4300" b="1" i="1" dirty="0">
                <a:solidFill>
                  <a:srgbClr val="002060"/>
                </a:solidFill>
              </a:rPr>
              <a:t>JAMA</a:t>
            </a:r>
            <a:r>
              <a:rPr lang="en-US" sz="4300" b="1" dirty="0">
                <a:solidFill>
                  <a:srgbClr val="002060"/>
                </a:solidFill>
              </a:rPr>
              <a:t> 301: 522-31, 2009.</a:t>
            </a:r>
          </a:p>
          <a:p>
            <a:pPr marL="182880" indent="-182880" eaLnBrk="1" fontAlgn="auto" hangingPunct="1">
              <a:lnSpc>
                <a:spcPct val="120000"/>
              </a:lnSpc>
              <a:spcAft>
                <a:spcPts val="0"/>
              </a:spcAft>
              <a:buFont typeface="Arial" pitchFamily="34" charset="0"/>
              <a:buChar char="•"/>
              <a:defRPr/>
            </a:pPr>
            <a:endParaRPr lang="en-US" sz="4300" b="1" dirty="0">
              <a:solidFill>
                <a:srgbClr val="002060"/>
              </a:solidFill>
            </a:endParaRPr>
          </a:p>
          <a:p>
            <a:pPr marL="182880" indent="-182880" eaLnBrk="1" fontAlgn="auto" hangingPunct="1">
              <a:lnSpc>
                <a:spcPct val="120000"/>
              </a:lnSpc>
              <a:spcAft>
                <a:spcPts val="0"/>
              </a:spcAft>
              <a:buFont typeface="Arial" pitchFamily="34" charset="0"/>
              <a:buChar char="•"/>
              <a:defRPr/>
            </a:pPr>
            <a:r>
              <a:rPr lang="en-US" sz="4300" b="1" dirty="0">
                <a:solidFill>
                  <a:srgbClr val="002060"/>
                </a:solidFill>
              </a:rPr>
              <a:t>Stranded in the Periphery – The Increasing Marginalization of Smokers. Schroeder SA. </a:t>
            </a:r>
            <a:r>
              <a:rPr lang="en-US" sz="4300" b="1" i="1" dirty="0">
                <a:solidFill>
                  <a:srgbClr val="002060"/>
                </a:solidFill>
              </a:rPr>
              <a:t>N </a:t>
            </a:r>
            <a:r>
              <a:rPr lang="en-US" sz="4300" b="1" i="1" dirty="0" err="1">
                <a:solidFill>
                  <a:srgbClr val="002060"/>
                </a:solidFill>
              </a:rPr>
              <a:t>Engl</a:t>
            </a:r>
            <a:r>
              <a:rPr lang="en-US" sz="4300" b="1" i="1" dirty="0">
                <a:solidFill>
                  <a:srgbClr val="002060"/>
                </a:solidFill>
              </a:rPr>
              <a:t> J Med </a:t>
            </a:r>
            <a:r>
              <a:rPr lang="en-US" sz="4300" b="1" dirty="0">
                <a:solidFill>
                  <a:srgbClr val="002060"/>
                </a:solidFill>
              </a:rPr>
              <a:t> 2008;358:21</a:t>
            </a:r>
            <a:r>
              <a:rPr lang="en-US" sz="4300" b="1" dirty="0" smtClean="0">
                <a:solidFill>
                  <a:srgbClr val="002060"/>
                </a:solidFill>
              </a:rPr>
              <a:t>.</a:t>
            </a:r>
          </a:p>
          <a:p>
            <a:pPr marL="182880" indent="-182880" eaLnBrk="1" fontAlgn="auto" hangingPunct="1">
              <a:lnSpc>
                <a:spcPct val="120000"/>
              </a:lnSpc>
              <a:spcAft>
                <a:spcPts val="0"/>
              </a:spcAft>
              <a:buFont typeface="Arial" pitchFamily="34" charset="0"/>
              <a:buChar char="•"/>
              <a:defRPr/>
            </a:pPr>
            <a:endParaRPr lang="en-US" sz="4300" b="1" dirty="0" smtClean="0">
              <a:solidFill>
                <a:srgbClr val="002060"/>
              </a:solidFill>
            </a:endParaRPr>
          </a:p>
          <a:p>
            <a:pPr marL="182880" indent="-182880" eaLnBrk="1" fontAlgn="auto" hangingPunct="1">
              <a:lnSpc>
                <a:spcPct val="120000"/>
              </a:lnSpc>
              <a:spcAft>
                <a:spcPts val="0"/>
              </a:spcAft>
              <a:buFont typeface="Arial" pitchFamily="34" charset="0"/>
              <a:buChar char="•"/>
              <a:defRPr/>
            </a:pPr>
            <a:r>
              <a:rPr lang="en-US" sz="4300" b="1" dirty="0" err="1" smtClean="0">
                <a:solidFill>
                  <a:srgbClr val="002060"/>
                </a:solidFill>
              </a:rPr>
              <a:t>Varenicline</a:t>
            </a:r>
            <a:r>
              <a:rPr lang="en-US" sz="4300" b="1" dirty="0">
                <a:solidFill>
                  <a:srgbClr val="002060"/>
                </a:solidFill>
              </a:rPr>
              <a:t>: A Designer Drug to Help Smokers Quit.  Schroeder SA, Sox HC. </a:t>
            </a:r>
            <a:r>
              <a:rPr lang="en-US" sz="4300" b="1" i="1" dirty="0">
                <a:solidFill>
                  <a:srgbClr val="002060"/>
                </a:solidFill>
              </a:rPr>
              <a:t>Annals of Internal Medicine</a:t>
            </a:r>
            <a:r>
              <a:rPr lang="en-US" sz="4300" b="1" dirty="0">
                <a:solidFill>
                  <a:srgbClr val="002060"/>
                </a:solidFill>
              </a:rPr>
              <a:t>. 2006</a:t>
            </a:r>
            <a:r>
              <a:rPr lang="en-US" sz="4300" b="1" dirty="0" smtClean="0">
                <a:solidFill>
                  <a:srgbClr val="002060"/>
                </a:solidFill>
              </a:rPr>
              <a:t>.</a:t>
            </a:r>
          </a:p>
          <a:p>
            <a:pPr marL="182880" indent="-182880" eaLnBrk="1" fontAlgn="auto" hangingPunct="1">
              <a:lnSpc>
                <a:spcPct val="120000"/>
              </a:lnSpc>
              <a:spcAft>
                <a:spcPts val="0"/>
              </a:spcAft>
              <a:buFont typeface="Arial" pitchFamily="34" charset="0"/>
              <a:buChar char="•"/>
              <a:defRPr/>
            </a:pPr>
            <a:endParaRPr lang="en-US" sz="4300" b="1" dirty="0">
              <a:solidFill>
                <a:srgbClr val="002060"/>
              </a:solidFill>
            </a:endParaRPr>
          </a:p>
          <a:p>
            <a:pPr marL="182880" indent="-182880" eaLnBrk="1" fontAlgn="auto" hangingPunct="1">
              <a:lnSpc>
                <a:spcPct val="120000"/>
              </a:lnSpc>
              <a:spcAft>
                <a:spcPts val="0"/>
              </a:spcAft>
              <a:buFont typeface="Arial" pitchFamily="34" charset="0"/>
              <a:buChar char="•"/>
              <a:defRPr/>
            </a:pPr>
            <a:r>
              <a:rPr lang="en-US" sz="4300" b="1" dirty="0">
                <a:solidFill>
                  <a:srgbClr val="002060"/>
                </a:solidFill>
              </a:rPr>
              <a:t>What to do with a patient who smokes. Schroeder SA. </a:t>
            </a:r>
            <a:r>
              <a:rPr lang="en-US" sz="4300" b="1" i="1" dirty="0">
                <a:solidFill>
                  <a:srgbClr val="002060"/>
                </a:solidFill>
              </a:rPr>
              <a:t>JAMA</a:t>
            </a:r>
            <a:r>
              <a:rPr lang="en-US" sz="4300" b="1" dirty="0">
                <a:solidFill>
                  <a:srgbClr val="002060"/>
                </a:solidFill>
              </a:rPr>
              <a:t>, July 27, 2005 – </a:t>
            </a:r>
            <a:r>
              <a:rPr lang="en-US" sz="4300" b="1" dirty="0" err="1">
                <a:solidFill>
                  <a:srgbClr val="002060"/>
                </a:solidFill>
              </a:rPr>
              <a:t>Vol</a:t>
            </a:r>
            <a:r>
              <a:rPr lang="en-US" sz="4300" b="1" dirty="0">
                <a:solidFill>
                  <a:srgbClr val="002060"/>
                </a:solidFill>
              </a:rPr>
              <a:t> 294, No. 4.</a:t>
            </a:r>
          </a:p>
          <a:p>
            <a:pPr marL="182880" indent="-182880" eaLnBrk="1" fontAlgn="auto" hangingPunct="1">
              <a:spcAft>
                <a:spcPts val="0"/>
              </a:spcAft>
              <a:buFont typeface="Arial" pitchFamily="34" charset="0"/>
              <a:buChar char="•"/>
              <a:defRPr/>
            </a:pPr>
            <a:endParaRPr lang="en-US" dirty="0"/>
          </a:p>
          <a:p>
            <a:pPr marL="182880" indent="-182880" eaLnBrk="1" fontAlgn="auto" hangingPunct="1">
              <a:spcAft>
                <a:spcPts val="0"/>
              </a:spcAft>
              <a:buFont typeface="Arial" pitchFamily="34" charset="0"/>
              <a:buChar char="•"/>
              <a:defRPr/>
            </a:pPr>
            <a:endParaRPr lang="en-US" dirty="0"/>
          </a:p>
        </p:txBody>
      </p:sp>
    </p:spTree>
    <p:extLst>
      <p:ext uri="{BB962C8B-B14F-4D97-AF65-F5344CB8AC3E}">
        <p14:creationId xmlns:p14="http://schemas.microsoft.com/office/powerpoint/2010/main" val="3043611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dirty="0" smtClean="0">
                <a:solidFill>
                  <a:srgbClr val="002060"/>
                </a:solidFill>
              </a:rPr>
              <a:t>Common Elements of BH Partnerships</a:t>
            </a:r>
            <a:endParaRPr lang="en-US" b="1" dirty="0">
              <a:solidFill>
                <a:srgbClr val="002060"/>
              </a:solidFill>
            </a:endParaRPr>
          </a:p>
        </p:txBody>
      </p:sp>
      <p:sp>
        <p:nvSpPr>
          <p:cNvPr id="43011" name="Content Placeholder 2"/>
          <p:cNvSpPr>
            <a:spLocks noGrp="1"/>
          </p:cNvSpPr>
          <p:nvPr>
            <p:ph idx="1"/>
          </p:nvPr>
        </p:nvSpPr>
        <p:spPr/>
        <p:txBody>
          <a:bodyPr/>
          <a:lstStyle/>
          <a:p>
            <a:pPr eaLnBrk="1" hangingPunct="1"/>
            <a:r>
              <a:rPr lang="en-US" sz="2400" dirty="0" smtClean="0">
                <a:solidFill>
                  <a:srgbClr val="002060"/>
                </a:solidFill>
              </a:rPr>
              <a:t>Work with peers</a:t>
            </a:r>
          </a:p>
          <a:p>
            <a:pPr eaLnBrk="1" hangingPunct="1"/>
            <a:r>
              <a:rPr lang="en-US" sz="2400" dirty="0" smtClean="0">
                <a:solidFill>
                  <a:srgbClr val="002060"/>
                </a:solidFill>
              </a:rPr>
              <a:t>Policy change</a:t>
            </a:r>
          </a:p>
          <a:p>
            <a:pPr eaLnBrk="1" hangingPunct="1"/>
            <a:r>
              <a:rPr lang="en-US" sz="2400" dirty="0" smtClean="0">
                <a:solidFill>
                  <a:srgbClr val="002060"/>
                </a:solidFill>
              </a:rPr>
              <a:t>Motivate clinicians</a:t>
            </a:r>
          </a:p>
          <a:p>
            <a:pPr eaLnBrk="1" hangingPunct="1"/>
            <a:r>
              <a:rPr lang="en-US" sz="2400" dirty="0" smtClean="0">
                <a:solidFill>
                  <a:srgbClr val="002060"/>
                </a:solidFill>
              </a:rPr>
              <a:t>Culture change from tolerance to cessation</a:t>
            </a:r>
          </a:p>
          <a:p>
            <a:pPr eaLnBrk="1" hangingPunct="1"/>
            <a:r>
              <a:rPr lang="en-US" sz="2400" dirty="0" smtClean="0">
                <a:solidFill>
                  <a:srgbClr val="002060"/>
                </a:solidFill>
              </a:rPr>
              <a:t>Identify and celebrate champions </a:t>
            </a:r>
          </a:p>
          <a:p>
            <a:pPr eaLnBrk="1" hangingPunct="1"/>
            <a:r>
              <a:rPr lang="en-US" sz="2400" dirty="0" smtClean="0">
                <a:solidFill>
                  <a:srgbClr val="002060"/>
                </a:solidFill>
              </a:rPr>
              <a:t>Overcome hesitancy to promote </a:t>
            </a:r>
            <a:r>
              <a:rPr lang="en-US" sz="2400" dirty="0" err="1" smtClean="0">
                <a:solidFill>
                  <a:srgbClr val="002060"/>
                </a:solidFill>
              </a:rPr>
              <a:t>quitlines</a:t>
            </a:r>
            <a:endParaRPr lang="en-US" sz="2400" dirty="0" smtClean="0">
              <a:solidFill>
                <a:srgbClr val="002060"/>
              </a:solidFill>
            </a:endParaRPr>
          </a:p>
          <a:p>
            <a:pPr eaLnBrk="1" hangingPunct="1"/>
            <a:r>
              <a:rPr lang="en-US" sz="2400" dirty="0" smtClean="0">
                <a:solidFill>
                  <a:srgbClr val="002060"/>
                </a:solidFill>
              </a:rPr>
              <a:t>Penetrate the professional literature</a:t>
            </a:r>
          </a:p>
          <a:p>
            <a:pPr eaLnBrk="1" hangingPunct="1"/>
            <a:r>
              <a:rPr lang="en-US" sz="2400" dirty="0" smtClean="0">
                <a:solidFill>
                  <a:srgbClr val="002060"/>
                </a:solidFill>
              </a:rPr>
              <a:t>Greater visibility at conferences, in newsletters, etc.</a:t>
            </a:r>
          </a:p>
          <a:p>
            <a:pPr eaLnBrk="1" hangingPunct="1"/>
            <a:r>
              <a:rPr lang="en-US" sz="2400" dirty="0" smtClean="0">
                <a:solidFill>
                  <a:srgbClr val="002060"/>
                </a:solidFill>
              </a:rPr>
              <a:t>Multiple educational vehicles (webinars, toolkits, Communiqués, articles, listserv</a:t>
            </a:r>
            <a:r>
              <a:rPr lang="en-US" dirty="0" smtClean="0">
                <a:solidFill>
                  <a:srgbClr val="002060"/>
                </a:solidFill>
              </a:rPr>
              <a:t>)</a:t>
            </a:r>
          </a:p>
        </p:txBody>
      </p:sp>
    </p:spTree>
    <p:extLst>
      <p:ext uri="{BB962C8B-B14F-4D97-AF65-F5344CB8AC3E}">
        <p14:creationId xmlns:p14="http://schemas.microsoft.com/office/powerpoint/2010/main" val="1247712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lstStyle/>
          <a:p>
            <a:pPr eaLnBrk="1" hangingPunct="1">
              <a:defRPr/>
            </a:pPr>
            <a:r>
              <a:rPr lang="en-US" b="1" dirty="0" smtClean="0">
                <a:solidFill>
                  <a:srgbClr val="002060"/>
                </a:solidFill>
              </a:rPr>
              <a:t>Tobacco Tipping Point?</a:t>
            </a:r>
          </a:p>
        </p:txBody>
      </p:sp>
      <p:sp>
        <p:nvSpPr>
          <p:cNvPr id="72707" name="Rectangle 3"/>
          <p:cNvSpPr>
            <a:spLocks noGrp="1" noChangeArrowheads="1"/>
          </p:cNvSpPr>
          <p:nvPr>
            <p:ph idx="1"/>
          </p:nvPr>
        </p:nvSpPr>
        <p:spPr/>
        <p:txBody>
          <a:bodyPr>
            <a:normAutofit/>
          </a:bodyPr>
          <a:lstStyle/>
          <a:p>
            <a:r>
              <a:rPr lang="en-US" sz="2800" dirty="0">
                <a:solidFill>
                  <a:srgbClr val="002060"/>
                </a:solidFill>
              </a:rPr>
              <a:t>NRI </a:t>
            </a:r>
            <a:r>
              <a:rPr lang="en-US" sz="2800" dirty="0" smtClean="0">
                <a:solidFill>
                  <a:srgbClr val="002060"/>
                </a:solidFill>
              </a:rPr>
              <a:t>Survey—79% </a:t>
            </a:r>
            <a:r>
              <a:rPr lang="en-US" sz="2800" dirty="0">
                <a:solidFill>
                  <a:srgbClr val="002060"/>
                </a:solidFill>
              </a:rPr>
              <a:t>state operated psychiatric facilities smoke-free </a:t>
            </a:r>
          </a:p>
          <a:p>
            <a:pPr eaLnBrk="1" hangingPunct="1"/>
            <a:r>
              <a:rPr lang="en-US" sz="2800" dirty="0" smtClean="0">
                <a:solidFill>
                  <a:srgbClr val="002060"/>
                </a:solidFill>
                <a:effectLst/>
              </a:rPr>
              <a:t>California 11.9% adult smoking prevalence in 2010</a:t>
            </a:r>
          </a:p>
          <a:p>
            <a:pPr eaLnBrk="1" hangingPunct="1"/>
            <a:r>
              <a:rPr lang="en-US" sz="2800" dirty="0" smtClean="0">
                <a:solidFill>
                  <a:srgbClr val="002060"/>
                </a:solidFill>
                <a:effectLst/>
              </a:rPr>
              <a:t>Smokers smoke fewer cigarettes</a:t>
            </a:r>
          </a:p>
          <a:p>
            <a:pPr eaLnBrk="1" hangingPunct="1"/>
            <a:r>
              <a:rPr lang="en-US" sz="2800" dirty="0" smtClean="0">
                <a:solidFill>
                  <a:srgbClr val="002060"/>
                </a:solidFill>
                <a:effectLst/>
              </a:rPr>
              <a:t>Northern California Kaiser Permanente at 9%</a:t>
            </a:r>
          </a:p>
          <a:p>
            <a:pPr eaLnBrk="1" hangingPunct="1"/>
            <a:r>
              <a:rPr lang="en-US" sz="2800" dirty="0" smtClean="0">
                <a:solidFill>
                  <a:srgbClr val="002060"/>
                </a:solidFill>
                <a:effectLst/>
              </a:rPr>
              <a:t>Proliferation of smoke-free areas</a:t>
            </a:r>
          </a:p>
          <a:p>
            <a:pPr eaLnBrk="1" hangingPunct="1"/>
            <a:r>
              <a:rPr lang="en-US" sz="2800" dirty="0" smtClean="0">
                <a:solidFill>
                  <a:srgbClr val="002060"/>
                </a:solidFill>
                <a:effectLst/>
              </a:rPr>
              <a:t>New </a:t>
            </a:r>
            <a:r>
              <a:rPr lang="en-US" sz="2800" dirty="0">
                <a:solidFill>
                  <a:srgbClr val="002060"/>
                </a:solidFill>
                <a:effectLst/>
              </a:rPr>
              <a:t>FDA warning photos on cigarette </a:t>
            </a:r>
            <a:r>
              <a:rPr lang="en-US" sz="2800" dirty="0" smtClean="0">
                <a:solidFill>
                  <a:srgbClr val="002060"/>
                </a:solidFill>
                <a:effectLst/>
              </a:rPr>
              <a:t>packs, if withstand court challenge</a:t>
            </a:r>
          </a:p>
          <a:p>
            <a:pPr marL="114300" indent="0" eaLnBrk="1" hangingPunct="1">
              <a:buNone/>
            </a:pPr>
            <a:endParaRPr lang="en-US" sz="2800" dirty="0">
              <a:solidFill>
                <a:srgbClr val="002060"/>
              </a:solidFill>
              <a:effectLst/>
            </a:endParaRPr>
          </a:p>
          <a:p>
            <a:pPr eaLnBrk="1" hangingPunct="1"/>
            <a:endParaRPr lang="en-US" sz="2800" dirty="0" smtClean="0">
              <a:solidFill>
                <a:schemeClr val="hlink"/>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a:xfrm>
            <a:off x="381000" y="304800"/>
            <a:ext cx="8458200" cy="1143000"/>
          </a:xfrm>
        </p:spPr>
        <p:txBody>
          <a:bodyPr>
            <a:normAutofit fontScale="90000"/>
          </a:bodyPr>
          <a:lstStyle/>
          <a:p>
            <a:pPr eaLnBrk="1" hangingPunct="1">
              <a:defRPr/>
            </a:pPr>
            <a:r>
              <a:rPr lang="en-US" sz="4000" b="1" dirty="0" smtClean="0">
                <a:solidFill>
                  <a:srgbClr val="002060"/>
                </a:solidFill>
              </a:rPr>
              <a:t>Smoking and Behavioral Health</a:t>
            </a:r>
            <a:r>
              <a:rPr lang="en-US" sz="4000" dirty="0" smtClean="0">
                <a:solidFill>
                  <a:srgbClr val="002060"/>
                </a:solidFill>
              </a:rPr>
              <a:t>: </a:t>
            </a:r>
            <a:br>
              <a:rPr lang="en-US" sz="4000" dirty="0" smtClean="0">
                <a:solidFill>
                  <a:srgbClr val="002060"/>
                </a:solidFill>
              </a:rPr>
            </a:br>
            <a:r>
              <a:rPr lang="en-US" sz="4000" dirty="0" smtClean="0">
                <a:solidFill>
                  <a:srgbClr val="002060"/>
                </a:solidFill>
              </a:rPr>
              <a:t>The Heavy Burden</a:t>
            </a:r>
          </a:p>
        </p:txBody>
      </p:sp>
      <p:sp>
        <p:nvSpPr>
          <p:cNvPr id="536579" name="Rectangle 3"/>
          <p:cNvSpPr>
            <a:spLocks noGrp="1" noChangeArrowheads="1"/>
          </p:cNvSpPr>
          <p:nvPr>
            <p:ph idx="1"/>
          </p:nvPr>
        </p:nvSpPr>
        <p:spPr/>
        <p:txBody>
          <a:bodyPr/>
          <a:lstStyle/>
          <a:p>
            <a:pPr eaLnBrk="1" hangingPunct="1">
              <a:lnSpc>
                <a:spcPct val="90000"/>
              </a:lnSpc>
              <a:defRPr/>
            </a:pPr>
            <a:r>
              <a:rPr lang="en-US" sz="2400" dirty="0" smtClean="0">
                <a:solidFill>
                  <a:srgbClr val="002060"/>
                </a:solidFill>
              </a:rPr>
              <a:t>200,000 annual deaths from smoking occur among patients with CMI and/or substance abuse</a:t>
            </a:r>
          </a:p>
          <a:p>
            <a:pPr eaLnBrk="1" hangingPunct="1">
              <a:lnSpc>
                <a:spcPct val="90000"/>
              </a:lnSpc>
              <a:defRPr/>
            </a:pPr>
            <a:r>
              <a:rPr lang="en-US" sz="2400" dirty="0" smtClean="0">
                <a:solidFill>
                  <a:srgbClr val="002060"/>
                </a:solidFill>
              </a:rPr>
              <a:t>This population consumes 44% of all cigarettes sold in the US</a:t>
            </a:r>
          </a:p>
          <a:p>
            <a:pPr eaLnBrk="1" hangingPunct="1">
              <a:lnSpc>
                <a:spcPct val="90000"/>
              </a:lnSpc>
              <a:buFont typeface="Wingdings" pitchFamily="2" charset="2"/>
              <a:buNone/>
              <a:defRPr/>
            </a:pPr>
            <a:r>
              <a:rPr lang="en-US" sz="2400" dirty="0" smtClean="0">
                <a:solidFill>
                  <a:srgbClr val="002060"/>
                </a:solidFill>
              </a:rPr>
              <a:t>	-- higher prevalence</a:t>
            </a:r>
          </a:p>
          <a:p>
            <a:pPr eaLnBrk="1" hangingPunct="1">
              <a:lnSpc>
                <a:spcPct val="90000"/>
              </a:lnSpc>
              <a:buFont typeface="Wingdings" pitchFamily="2" charset="2"/>
              <a:buNone/>
              <a:defRPr/>
            </a:pPr>
            <a:r>
              <a:rPr lang="en-US" sz="2400" dirty="0" smtClean="0">
                <a:solidFill>
                  <a:srgbClr val="002060"/>
                </a:solidFill>
              </a:rPr>
              <a:t>	-- smoke more</a:t>
            </a:r>
          </a:p>
          <a:p>
            <a:pPr eaLnBrk="1" hangingPunct="1">
              <a:lnSpc>
                <a:spcPct val="90000"/>
              </a:lnSpc>
              <a:buFont typeface="Wingdings" pitchFamily="2" charset="2"/>
              <a:buNone/>
              <a:defRPr/>
            </a:pPr>
            <a:r>
              <a:rPr lang="en-US" sz="2400" dirty="0" smtClean="0">
                <a:solidFill>
                  <a:srgbClr val="002060"/>
                </a:solidFill>
              </a:rPr>
              <a:t>	-- more likely to smoke down to the butt</a:t>
            </a:r>
          </a:p>
          <a:p>
            <a:pPr eaLnBrk="1" hangingPunct="1">
              <a:lnSpc>
                <a:spcPct val="90000"/>
              </a:lnSpc>
              <a:defRPr/>
            </a:pPr>
            <a:r>
              <a:rPr lang="en-US" sz="2400" dirty="0" smtClean="0">
                <a:solidFill>
                  <a:srgbClr val="002060"/>
                </a:solidFill>
              </a:rPr>
              <a:t>People with CMI die on average 25 years earlier than others, and smoking is a large contributor to that early mortality </a:t>
            </a:r>
          </a:p>
          <a:p>
            <a:pPr lvl="0">
              <a:buClr>
                <a:srgbClr val="FFE701"/>
              </a:buClr>
              <a:defRPr/>
            </a:pPr>
            <a:r>
              <a:rPr lang="en-US" dirty="0" smtClean="0">
                <a:solidFill>
                  <a:srgbClr val="002060"/>
                </a:solidFill>
              </a:rPr>
              <a:t>Smoking in addiction </a:t>
            </a:r>
            <a:r>
              <a:rPr lang="en-US" dirty="0">
                <a:solidFill>
                  <a:srgbClr val="002060"/>
                </a:solidFill>
              </a:rPr>
              <a:t>treatment centers </a:t>
            </a:r>
            <a:r>
              <a:rPr lang="en-US" dirty="0" smtClean="0">
                <a:solidFill>
                  <a:srgbClr val="002060"/>
                </a:solidFill>
              </a:rPr>
              <a:t>ranges 53-91</a:t>
            </a:r>
            <a:r>
              <a:rPr lang="en-US" dirty="0">
                <a:solidFill>
                  <a:srgbClr val="002060"/>
                </a:solidFill>
              </a:rPr>
              <a:t>%  </a:t>
            </a:r>
            <a:r>
              <a:rPr lang="en-US" sz="1600" dirty="0">
                <a:solidFill>
                  <a:srgbClr val="002060"/>
                </a:solidFill>
              </a:rPr>
              <a:t>(</a:t>
            </a:r>
            <a:r>
              <a:rPr lang="en-US" sz="1400" dirty="0" err="1">
                <a:solidFill>
                  <a:srgbClr val="002060"/>
                </a:solidFill>
              </a:rPr>
              <a:t>Guydish</a:t>
            </a:r>
            <a:r>
              <a:rPr lang="en-US" sz="1400" dirty="0">
                <a:solidFill>
                  <a:srgbClr val="002060"/>
                </a:solidFill>
              </a:rPr>
              <a:t> et al, Nicotine and Tobacco Research, June 2011, </a:t>
            </a:r>
            <a:r>
              <a:rPr lang="en-US" sz="1400" dirty="0" smtClean="0">
                <a:solidFill>
                  <a:srgbClr val="002060"/>
                </a:solidFill>
              </a:rPr>
              <a:t>p. </a:t>
            </a:r>
            <a:r>
              <a:rPr lang="en-US" sz="1400" dirty="0">
                <a:solidFill>
                  <a:srgbClr val="002060"/>
                </a:solidFill>
              </a:rPr>
              <a:t>401</a:t>
            </a:r>
            <a:r>
              <a:rPr lang="en-US" sz="1600" dirty="0">
                <a:solidFill>
                  <a:srgbClr val="002060"/>
                </a:solidFill>
              </a:rPr>
              <a:t>)</a:t>
            </a:r>
          </a:p>
          <a:p>
            <a:pPr eaLnBrk="1" hangingPunct="1">
              <a:lnSpc>
                <a:spcPct val="90000"/>
              </a:lnSpc>
              <a:defRPr/>
            </a:pPr>
            <a:endParaRPr lang="en-US" sz="2400" dirty="0" smtClean="0">
              <a:solidFill>
                <a:schemeClr val="hlin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t>BH Staff Smoking Rates</a:t>
            </a:r>
            <a:endParaRPr lang="en-US" sz="3600" b="1" dirty="0"/>
          </a:p>
        </p:txBody>
      </p:sp>
      <p:sp>
        <p:nvSpPr>
          <p:cNvPr id="3" name="Content Placeholder 2"/>
          <p:cNvSpPr>
            <a:spLocks noGrp="1"/>
          </p:cNvSpPr>
          <p:nvPr>
            <p:ph idx="1"/>
          </p:nvPr>
        </p:nvSpPr>
        <p:spPr>
          <a:xfrm>
            <a:off x="457200" y="1295400"/>
            <a:ext cx="7620000" cy="5410200"/>
          </a:xfrm>
        </p:spPr>
        <p:txBody>
          <a:bodyPr>
            <a:normAutofit fontScale="25000" lnSpcReduction="20000"/>
          </a:bodyPr>
          <a:lstStyle/>
          <a:p>
            <a:r>
              <a:rPr lang="en-US" sz="8000" b="1" dirty="0" smtClean="0"/>
              <a:t>Smoking prevalence among substance abuse counselors*</a:t>
            </a:r>
          </a:p>
          <a:p>
            <a:pPr lvl="1"/>
            <a:r>
              <a:rPr lang="en-US" sz="8000" b="1" dirty="0" smtClean="0"/>
              <a:t>Ranged from 14%-40%</a:t>
            </a:r>
          </a:p>
          <a:p>
            <a:pPr lvl="1"/>
            <a:endParaRPr lang="en-US" sz="8000" b="1" dirty="0" smtClean="0"/>
          </a:p>
          <a:p>
            <a:pPr marL="411480" lvl="1" indent="0">
              <a:buNone/>
            </a:pPr>
            <a:endParaRPr lang="en-US" sz="8000" b="1" dirty="0"/>
          </a:p>
          <a:p>
            <a:r>
              <a:rPr lang="en-US" sz="8000" b="1" dirty="0" smtClean="0"/>
              <a:t>Lowest staff smoking rates (14%) included staff with higher educational and professional training</a:t>
            </a:r>
          </a:p>
          <a:p>
            <a:endParaRPr lang="en-US" sz="8000" b="1" dirty="0" smtClean="0"/>
          </a:p>
          <a:p>
            <a:pPr marL="114300" indent="0">
              <a:buNone/>
            </a:pPr>
            <a:endParaRPr lang="en-US" sz="8000" b="1" dirty="0"/>
          </a:p>
          <a:p>
            <a:r>
              <a:rPr lang="en-US" sz="8000" b="1" dirty="0" smtClean="0"/>
              <a:t>Rates </a:t>
            </a:r>
            <a:r>
              <a:rPr lang="en-US" sz="8000" b="1" dirty="0"/>
              <a:t>of smoking among treatment staff in </a:t>
            </a:r>
            <a:r>
              <a:rPr lang="en-US" sz="8000" b="1" dirty="0" smtClean="0"/>
              <a:t>MH </a:t>
            </a:r>
            <a:r>
              <a:rPr lang="en-US" sz="8000" b="1" dirty="0"/>
              <a:t>and </a:t>
            </a:r>
            <a:r>
              <a:rPr lang="en-US" sz="8000" b="1" dirty="0" smtClean="0"/>
              <a:t>SA facilities higher </a:t>
            </a:r>
            <a:r>
              <a:rPr lang="en-US" sz="8000" b="1" dirty="0"/>
              <a:t>than </a:t>
            </a:r>
            <a:r>
              <a:rPr lang="en-US" sz="8000" b="1" dirty="0" smtClean="0"/>
              <a:t>general population, approximately 30- 40% vs. </a:t>
            </a:r>
            <a:r>
              <a:rPr lang="en-US" sz="8000" b="1" dirty="0"/>
              <a:t>22% </a:t>
            </a:r>
            <a:endParaRPr lang="en-US" sz="8000" b="1" dirty="0" smtClean="0"/>
          </a:p>
          <a:p>
            <a:pPr marL="114300" indent="0">
              <a:buNone/>
            </a:pPr>
            <a:r>
              <a:rPr lang="en-US" sz="6200" dirty="0" smtClean="0"/>
              <a:t>(Source: Bernstein </a:t>
            </a:r>
            <a:r>
              <a:rPr lang="en-US" sz="6200" dirty="0"/>
              <a:t>&amp; </a:t>
            </a:r>
            <a:r>
              <a:rPr lang="en-US" sz="6200" dirty="0" err="1"/>
              <a:t>Stoduto</a:t>
            </a:r>
            <a:r>
              <a:rPr lang="en-US" sz="6200" dirty="0"/>
              <a:t> 1999: </a:t>
            </a:r>
            <a:r>
              <a:rPr lang="en-US" sz="6200" dirty="0" err="1"/>
              <a:t>Bobo</a:t>
            </a:r>
            <a:r>
              <a:rPr lang="en-US" sz="6200" dirty="0"/>
              <a:t> </a:t>
            </a:r>
            <a:r>
              <a:rPr lang="en-US" sz="6200" dirty="0" smtClean="0"/>
              <a:t>&amp; Hoffman </a:t>
            </a:r>
            <a:r>
              <a:rPr lang="en-US" sz="6200" dirty="0"/>
              <a:t>1995: </a:t>
            </a:r>
            <a:r>
              <a:rPr lang="en-US" sz="6200" dirty="0" err="1"/>
              <a:t>Bobo</a:t>
            </a:r>
            <a:r>
              <a:rPr lang="en-US" sz="6200" dirty="0"/>
              <a:t> &amp; Davis 1993: </a:t>
            </a:r>
            <a:r>
              <a:rPr lang="en-US" sz="6200" dirty="0" err="1"/>
              <a:t>Bobo</a:t>
            </a:r>
            <a:r>
              <a:rPr lang="en-US" sz="6200" dirty="0"/>
              <a:t> &amp; Gilchrist 1983: Williams et al in press</a:t>
            </a:r>
            <a:r>
              <a:rPr lang="en-US" sz="6200" dirty="0" smtClean="0"/>
              <a:t>)</a:t>
            </a:r>
          </a:p>
          <a:p>
            <a:pPr marL="114300" indent="0">
              <a:buNone/>
            </a:pPr>
            <a:endParaRPr lang="en-US" sz="6200" b="1" dirty="0"/>
          </a:p>
          <a:p>
            <a:pPr marL="114300" indent="0">
              <a:buNone/>
            </a:pPr>
            <a:endParaRPr lang="en-US" sz="6200" b="1" dirty="0" smtClean="0"/>
          </a:p>
          <a:p>
            <a:pPr marL="114300" indent="0">
              <a:buNone/>
            </a:pPr>
            <a:endParaRPr lang="en-US" sz="6200" b="1" dirty="0"/>
          </a:p>
          <a:p>
            <a:endParaRPr lang="en-US" dirty="0" smtClean="0"/>
          </a:p>
          <a:p>
            <a:pPr lvl="1"/>
            <a:endParaRPr lang="en-US" dirty="0" smtClean="0"/>
          </a:p>
          <a:p>
            <a:pPr lvl="1"/>
            <a:endParaRPr lang="en-US" dirty="0"/>
          </a:p>
          <a:p>
            <a:pPr lvl="1"/>
            <a:endParaRPr lang="en-US" dirty="0" smtClean="0"/>
          </a:p>
          <a:p>
            <a:pPr lvl="1"/>
            <a:endParaRPr lang="en-US" dirty="0"/>
          </a:p>
          <a:p>
            <a:pPr lvl="1">
              <a:buNone/>
            </a:pPr>
            <a:r>
              <a:rPr lang="en-US" sz="6400" dirty="0" smtClean="0"/>
              <a:t>*based on estimates reported in 11 papers</a:t>
            </a:r>
          </a:p>
          <a:p>
            <a:pPr lvl="1" algn="r"/>
            <a:endParaRPr lang="en-US" dirty="0"/>
          </a:p>
        </p:txBody>
      </p:sp>
    </p:spTree>
    <p:extLst>
      <p:ext uri="{BB962C8B-B14F-4D97-AF65-F5344CB8AC3E}">
        <p14:creationId xmlns:p14="http://schemas.microsoft.com/office/powerpoint/2010/main" val="3361513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lstStyle/>
          <a:p>
            <a:pPr>
              <a:defRPr/>
            </a:pPr>
            <a:r>
              <a:rPr lang="en-US" sz="3600" dirty="0">
                <a:solidFill>
                  <a:srgbClr val="002060"/>
                </a:solidFill>
                <a:ea typeface="Tahoma" pitchFamily="34" charset="0"/>
                <a:cs typeface="Tahoma" pitchFamily="34" charset="0"/>
              </a:rPr>
              <a:t>Smoking Prevalence and Average Number of Cigarettes </a:t>
            </a:r>
            <a:r>
              <a:rPr lang="en-US" sz="3600" dirty="0" smtClean="0">
                <a:solidFill>
                  <a:srgbClr val="002060"/>
                </a:solidFill>
                <a:ea typeface="Tahoma" pitchFamily="34" charset="0"/>
                <a:cs typeface="Tahoma" pitchFamily="34" charset="0"/>
              </a:rPr>
              <a:t>Smoked per Day per Current Smoker 1965-2010</a:t>
            </a:r>
            <a:r>
              <a:rPr lang="en-US" sz="3600" dirty="0">
                <a:solidFill>
                  <a:srgbClr val="FFC000"/>
                </a:solidFill>
                <a:ea typeface="Tahoma" pitchFamily="34" charset="0"/>
                <a:cs typeface="Tahoma" pitchFamily="34" charset="0"/>
              </a:rPr>
              <a:t/>
            </a:r>
            <a:br>
              <a:rPr lang="en-US" sz="3600" dirty="0">
                <a:solidFill>
                  <a:srgbClr val="FFC000"/>
                </a:solidFill>
                <a:ea typeface="Tahoma" pitchFamily="34" charset="0"/>
                <a:cs typeface="Tahoma" pitchFamily="34" charset="0"/>
              </a:rPr>
            </a:br>
            <a:endParaRPr lang="en-US" sz="3600" dirty="0"/>
          </a:p>
        </p:txBody>
      </p:sp>
      <p:sp>
        <p:nvSpPr>
          <p:cNvPr id="35843" name="TextBox 4"/>
          <p:cNvSpPr txBox="1">
            <a:spLocks noChangeArrowheads="1"/>
          </p:cNvSpPr>
          <p:nvPr/>
        </p:nvSpPr>
        <p:spPr bwMode="auto">
          <a:xfrm>
            <a:off x="2286000" y="6265863"/>
            <a:ext cx="5054589" cy="276999"/>
          </a:xfrm>
          <a:prstGeom prst="rect">
            <a:avLst/>
          </a:prstGeom>
          <a:noFill/>
          <a:ln w="9525">
            <a:noFill/>
            <a:miter lim="800000"/>
            <a:headEnd/>
            <a:tailEnd/>
          </a:ln>
        </p:spPr>
        <p:txBody>
          <a:bodyPr wrap="none">
            <a:spAutoFit/>
          </a:bodyPr>
          <a:lstStyle/>
          <a:p>
            <a:pPr eaLnBrk="0" hangingPunct="0"/>
            <a:r>
              <a:rPr lang="en-US" sz="1200" dirty="0">
                <a:solidFill>
                  <a:srgbClr val="002060"/>
                </a:solidFill>
              </a:rPr>
              <a:t>Source: Centers for Disease Control and Prevention (1965-2010). </a:t>
            </a:r>
            <a:r>
              <a:rPr lang="en-US" sz="1200" i="1" dirty="0">
                <a:solidFill>
                  <a:srgbClr val="002060"/>
                </a:solidFill>
              </a:rPr>
              <a:t>NHIS</a:t>
            </a:r>
          </a:p>
        </p:txBody>
      </p:sp>
      <p:pic>
        <p:nvPicPr>
          <p:cNvPr id="35844" name="Picture 3"/>
          <p:cNvPicPr>
            <a:picLocks noGrp="1" noChangeAspect="1" noChangeArrowheads="1"/>
          </p:cNvPicPr>
          <p:nvPr>
            <p:ph idx="1"/>
          </p:nvPr>
        </p:nvPicPr>
        <p:blipFill>
          <a:blip r:embed="rId3" cstate="print"/>
          <a:srcRect/>
          <a:stretch>
            <a:fillRect/>
          </a:stretch>
        </p:blipFill>
        <p:spPr>
          <a:xfrm>
            <a:off x="762000" y="1665288"/>
            <a:ext cx="7543800" cy="4410075"/>
          </a:xfrm>
        </p:spPr>
      </p:pic>
      <p:sp>
        <p:nvSpPr>
          <p:cNvPr id="35845" name="TextBox 2"/>
          <p:cNvSpPr txBox="1">
            <a:spLocks noChangeArrowheads="1"/>
          </p:cNvSpPr>
          <p:nvPr/>
        </p:nvSpPr>
        <p:spPr bwMode="auto">
          <a:xfrm rot="-5400000">
            <a:off x="-2243137" y="3419475"/>
            <a:ext cx="5322888" cy="369887"/>
          </a:xfrm>
          <a:prstGeom prst="rect">
            <a:avLst/>
          </a:prstGeom>
          <a:noFill/>
          <a:ln w="9525">
            <a:noFill/>
            <a:miter lim="800000"/>
            <a:headEnd/>
            <a:tailEnd/>
          </a:ln>
        </p:spPr>
        <p:txBody>
          <a:bodyPr>
            <a:spAutoFit/>
          </a:bodyPr>
          <a:lstStyle/>
          <a:p>
            <a:pPr eaLnBrk="0" hangingPunct="0"/>
            <a:r>
              <a:rPr lang="en-US" sz="1800" dirty="0">
                <a:solidFill>
                  <a:schemeClr val="accent1"/>
                </a:solidFill>
              </a:rPr>
              <a:t>Percent/Number of Cigarettes Smoked Daily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National Research Institute </a:t>
            </a:r>
            <a:r>
              <a:rPr lang="en-US" sz="1400" b="1" i="1" dirty="0" smtClean="0">
                <a:effectLst/>
              </a:rPr>
              <a:t>Research </a:t>
            </a:r>
            <a:r>
              <a:rPr lang="en-US" sz="1400" b="1" i="1" dirty="0">
                <a:effectLst/>
              </a:rPr>
              <a:t>arm </a:t>
            </a:r>
            <a:r>
              <a:rPr lang="en-US" sz="1400" b="1" i="1" dirty="0" smtClean="0">
                <a:effectLst/>
              </a:rPr>
              <a:t>of National </a:t>
            </a:r>
            <a:r>
              <a:rPr lang="en-US" sz="1400" b="1" i="1" dirty="0">
                <a:effectLst/>
              </a:rPr>
              <a:t>State Psychiatric Mental Health Program Directors</a:t>
            </a:r>
            <a:endParaRPr lang="en-US" sz="1400" b="1" i="1" dirty="0"/>
          </a:p>
        </p:txBody>
      </p:sp>
      <p:sp>
        <p:nvSpPr>
          <p:cNvPr id="3" name="Content Placeholder 2"/>
          <p:cNvSpPr>
            <a:spLocks noGrp="1"/>
          </p:cNvSpPr>
          <p:nvPr>
            <p:ph idx="1"/>
          </p:nvPr>
        </p:nvSpPr>
        <p:spPr>
          <a:xfrm>
            <a:off x="457200" y="1828800"/>
            <a:ext cx="7620000" cy="4800600"/>
          </a:xfrm>
        </p:spPr>
        <p:txBody>
          <a:bodyPr/>
          <a:lstStyle/>
          <a:p>
            <a:pPr>
              <a:buClr>
                <a:schemeClr val="tx2"/>
              </a:buClr>
            </a:pPr>
            <a:r>
              <a:rPr lang="en-US" sz="2800" dirty="0">
                <a:effectLst/>
              </a:rPr>
              <a:t> </a:t>
            </a:r>
            <a:r>
              <a:rPr lang="en-US" sz="2800" dirty="0" smtClean="0">
                <a:effectLst/>
              </a:rPr>
              <a:t>79 % state </a:t>
            </a:r>
            <a:r>
              <a:rPr lang="en-US" sz="2800" dirty="0">
                <a:effectLst/>
              </a:rPr>
              <a:t>operated psychiatric facilities </a:t>
            </a:r>
            <a:r>
              <a:rPr lang="en-US" sz="2800" dirty="0" smtClean="0">
                <a:effectLst/>
              </a:rPr>
              <a:t>smoke-free up </a:t>
            </a:r>
            <a:r>
              <a:rPr lang="en-US" sz="2800" dirty="0">
                <a:effectLst/>
              </a:rPr>
              <a:t>from 20% in </a:t>
            </a:r>
            <a:r>
              <a:rPr lang="en-US" sz="2800" dirty="0" smtClean="0">
                <a:effectLst/>
              </a:rPr>
              <a:t>2005, 41 % in 2007</a:t>
            </a:r>
            <a:endParaRPr lang="en-US" sz="2800" dirty="0"/>
          </a:p>
          <a:p>
            <a:pPr marL="457200" indent="-457200">
              <a:buClr>
                <a:schemeClr val="tx2"/>
              </a:buClr>
            </a:pPr>
            <a:endParaRPr lang="en-US" sz="2800" dirty="0" smtClean="0">
              <a:effectLst/>
            </a:endParaRPr>
          </a:p>
          <a:p>
            <a:pPr marL="457200" indent="-457200">
              <a:buClr>
                <a:schemeClr val="tx2"/>
              </a:buClr>
            </a:pPr>
            <a:r>
              <a:rPr lang="en-US" sz="2800" dirty="0" smtClean="0">
                <a:effectLst/>
              </a:rPr>
              <a:t>Survey </a:t>
            </a:r>
            <a:r>
              <a:rPr lang="en-US" sz="2800" dirty="0">
                <a:effectLst/>
              </a:rPr>
              <a:t>highlights include:</a:t>
            </a:r>
          </a:p>
          <a:p>
            <a:pPr lvl="1">
              <a:buClr>
                <a:schemeClr val="tx2"/>
              </a:buClr>
            </a:pPr>
            <a:r>
              <a:rPr lang="en-US" sz="2600" dirty="0">
                <a:effectLst/>
              </a:rPr>
              <a:t>	80% offer NRT, up from 60% in 2005 </a:t>
            </a:r>
          </a:p>
          <a:p>
            <a:pPr lvl="1">
              <a:buClr>
                <a:schemeClr val="tx2"/>
              </a:buClr>
            </a:pPr>
            <a:r>
              <a:rPr lang="en-US" sz="2600" dirty="0">
                <a:effectLst/>
              </a:rPr>
              <a:t>	35% of hospitals that allow smoking plan policy changes in the next 2 years</a:t>
            </a:r>
          </a:p>
          <a:p>
            <a:endParaRPr lang="en-US" dirty="0"/>
          </a:p>
        </p:txBody>
      </p:sp>
    </p:spTree>
    <p:extLst>
      <p:ext uri="{BB962C8B-B14F-4D97-AF65-F5344CB8AC3E}">
        <p14:creationId xmlns:p14="http://schemas.microsoft.com/office/powerpoint/2010/main" val="4110630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z="3600" b="1" dirty="0" smtClean="0">
                <a:solidFill>
                  <a:srgbClr val="002060"/>
                </a:solidFill>
              </a:rPr>
              <a:t>Medications Affected by Smoking</a:t>
            </a:r>
          </a:p>
        </p:txBody>
      </p:sp>
      <p:sp>
        <p:nvSpPr>
          <p:cNvPr id="15363" name="Rectangle 3"/>
          <p:cNvSpPr>
            <a:spLocks noGrp="1" noChangeArrowheads="1"/>
          </p:cNvSpPr>
          <p:nvPr>
            <p:ph idx="1"/>
          </p:nvPr>
        </p:nvSpPr>
        <p:spPr>
          <a:xfrm>
            <a:off x="457200" y="1600200"/>
            <a:ext cx="8534400" cy="4876800"/>
          </a:xfrm>
        </p:spPr>
        <p:txBody>
          <a:bodyPr/>
          <a:lstStyle/>
          <a:p>
            <a:pPr eaLnBrk="1" hangingPunct="1">
              <a:buFont typeface="Wingdings" pitchFamily="2" charset="2"/>
              <a:buNone/>
              <a:defRPr/>
            </a:pPr>
            <a:r>
              <a:rPr lang="en-US" u="sng" dirty="0" smtClean="0">
                <a:solidFill>
                  <a:srgbClr val="002060"/>
                </a:solidFill>
              </a:rPr>
              <a:t>Brand Name</a:t>
            </a:r>
            <a:r>
              <a:rPr lang="en-US" dirty="0" smtClean="0">
                <a:solidFill>
                  <a:srgbClr val="002060"/>
                </a:solidFill>
              </a:rPr>
              <a:t>		    </a:t>
            </a:r>
            <a:r>
              <a:rPr lang="en-US" u="sng" dirty="0" smtClean="0">
                <a:solidFill>
                  <a:srgbClr val="002060"/>
                </a:solidFill>
              </a:rPr>
              <a:t>Generic Name</a:t>
            </a:r>
          </a:p>
          <a:p>
            <a:pPr eaLnBrk="1" hangingPunct="1">
              <a:lnSpc>
                <a:spcPct val="60000"/>
              </a:lnSpc>
              <a:buFont typeface="Wingdings" pitchFamily="2" charset="2"/>
              <a:buNone/>
              <a:defRPr/>
            </a:pPr>
            <a:r>
              <a:rPr lang="en-US" dirty="0" smtClean="0">
                <a:solidFill>
                  <a:srgbClr val="002060"/>
                </a:solidFill>
              </a:rPr>
              <a:t>	</a:t>
            </a:r>
            <a:r>
              <a:rPr lang="en-US" sz="2000" dirty="0" smtClean="0">
                <a:solidFill>
                  <a:srgbClr val="002060"/>
                </a:solidFill>
              </a:rPr>
              <a:t>Elavil			    Amitriptyline</a:t>
            </a:r>
          </a:p>
          <a:p>
            <a:pPr eaLnBrk="1" hangingPunct="1">
              <a:lnSpc>
                <a:spcPct val="60000"/>
              </a:lnSpc>
              <a:buFont typeface="Wingdings" pitchFamily="2" charset="2"/>
              <a:buNone/>
              <a:defRPr/>
            </a:pPr>
            <a:r>
              <a:rPr lang="en-US" sz="2000" dirty="0" smtClean="0">
                <a:solidFill>
                  <a:srgbClr val="002060"/>
                </a:solidFill>
              </a:rPr>
              <a:t>	Anafranil		    Clomipramine</a:t>
            </a:r>
          </a:p>
          <a:p>
            <a:pPr eaLnBrk="1" hangingPunct="1">
              <a:lnSpc>
                <a:spcPct val="60000"/>
              </a:lnSpc>
              <a:buFont typeface="Wingdings" pitchFamily="2" charset="2"/>
              <a:buNone/>
              <a:defRPr/>
            </a:pPr>
            <a:r>
              <a:rPr lang="en-US" sz="2000" dirty="0" smtClean="0">
                <a:solidFill>
                  <a:srgbClr val="002060"/>
                </a:solidFill>
              </a:rPr>
              <a:t>	Aventyl/Pamelor	    </a:t>
            </a:r>
            <a:r>
              <a:rPr lang="en-US" sz="2000" dirty="0" err="1" smtClean="0">
                <a:solidFill>
                  <a:srgbClr val="002060"/>
                </a:solidFill>
              </a:rPr>
              <a:t>Nortiptyline</a:t>
            </a:r>
            <a:endParaRPr lang="en-US" sz="2000" dirty="0" smtClean="0">
              <a:solidFill>
                <a:srgbClr val="002060"/>
              </a:solidFill>
            </a:endParaRPr>
          </a:p>
          <a:p>
            <a:pPr eaLnBrk="1" hangingPunct="1">
              <a:lnSpc>
                <a:spcPct val="60000"/>
              </a:lnSpc>
              <a:buFont typeface="Wingdings" pitchFamily="2" charset="2"/>
              <a:buNone/>
              <a:defRPr/>
            </a:pPr>
            <a:r>
              <a:rPr lang="en-US" sz="2000" dirty="0" smtClean="0">
                <a:solidFill>
                  <a:srgbClr val="002060"/>
                </a:solidFill>
              </a:rPr>
              <a:t>	Tofranil		    Imipramine</a:t>
            </a:r>
          </a:p>
          <a:p>
            <a:pPr eaLnBrk="1" hangingPunct="1">
              <a:lnSpc>
                <a:spcPct val="60000"/>
              </a:lnSpc>
              <a:buFont typeface="Wingdings" pitchFamily="2" charset="2"/>
              <a:buNone/>
              <a:defRPr/>
            </a:pPr>
            <a:r>
              <a:rPr lang="en-US" sz="2000" dirty="0" smtClean="0">
                <a:solidFill>
                  <a:srgbClr val="002060"/>
                </a:solidFill>
              </a:rPr>
              <a:t>	Luvox		    Fluvoxamine</a:t>
            </a:r>
          </a:p>
          <a:p>
            <a:pPr eaLnBrk="1" hangingPunct="1">
              <a:lnSpc>
                <a:spcPct val="60000"/>
              </a:lnSpc>
              <a:buFont typeface="Wingdings" pitchFamily="2" charset="2"/>
              <a:buNone/>
              <a:defRPr/>
            </a:pPr>
            <a:r>
              <a:rPr lang="en-US" sz="2000" dirty="0" smtClean="0">
                <a:solidFill>
                  <a:srgbClr val="002060"/>
                </a:solidFill>
              </a:rPr>
              <a:t>	Thorazine		    Chlorpromazine</a:t>
            </a:r>
          </a:p>
          <a:p>
            <a:pPr eaLnBrk="1" hangingPunct="1">
              <a:lnSpc>
                <a:spcPct val="60000"/>
              </a:lnSpc>
              <a:buFont typeface="Wingdings" pitchFamily="2" charset="2"/>
              <a:buNone/>
              <a:defRPr/>
            </a:pPr>
            <a:r>
              <a:rPr lang="en-US" sz="2000" dirty="0" smtClean="0">
                <a:solidFill>
                  <a:srgbClr val="002060"/>
                </a:solidFill>
              </a:rPr>
              <a:t>	Prolixin		    </a:t>
            </a:r>
            <a:r>
              <a:rPr lang="en-US" sz="2000" dirty="0" err="1" smtClean="0">
                <a:solidFill>
                  <a:srgbClr val="002060"/>
                </a:solidFill>
              </a:rPr>
              <a:t>Fluphenazine</a:t>
            </a:r>
            <a:endParaRPr lang="en-US" sz="2000" dirty="0" smtClean="0">
              <a:solidFill>
                <a:srgbClr val="002060"/>
              </a:solidFill>
            </a:endParaRPr>
          </a:p>
          <a:p>
            <a:pPr eaLnBrk="1" hangingPunct="1">
              <a:lnSpc>
                <a:spcPct val="60000"/>
              </a:lnSpc>
              <a:buFont typeface="Wingdings" pitchFamily="2" charset="2"/>
              <a:buNone/>
              <a:defRPr/>
            </a:pPr>
            <a:r>
              <a:rPr lang="en-US" sz="2000" dirty="0" smtClean="0">
                <a:solidFill>
                  <a:srgbClr val="002060"/>
                </a:solidFill>
              </a:rPr>
              <a:t>	Haldol		    Haloperidol</a:t>
            </a:r>
          </a:p>
          <a:p>
            <a:pPr eaLnBrk="1" hangingPunct="1">
              <a:lnSpc>
                <a:spcPct val="60000"/>
              </a:lnSpc>
              <a:buFont typeface="Wingdings" pitchFamily="2" charset="2"/>
              <a:buNone/>
              <a:defRPr/>
            </a:pPr>
            <a:r>
              <a:rPr lang="en-US" sz="2000" dirty="0" smtClean="0">
                <a:solidFill>
                  <a:srgbClr val="002060"/>
                </a:solidFill>
              </a:rPr>
              <a:t>	Clorizaril		    Clozapine</a:t>
            </a:r>
          </a:p>
          <a:p>
            <a:pPr eaLnBrk="1" hangingPunct="1">
              <a:lnSpc>
                <a:spcPct val="60000"/>
              </a:lnSpc>
              <a:buFont typeface="Wingdings" pitchFamily="2" charset="2"/>
              <a:buNone/>
              <a:defRPr/>
            </a:pPr>
            <a:r>
              <a:rPr lang="en-US" sz="2000" dirty="0" smtClean="0">
                <a:solidFill>
                  <a:srgbClr val="002060"/>
                </a:solidFill>
              </a:rPr>
              <a:t>	Zyprexa		    Olanzapine</a:t>
            </a:r>
          </a:p>
          <a:p>
            <a:pPr eaLnBrk="1" hangingPunct="1">
              <a:lnSpc>
                <a:spcPct val="60000"/>
              </a:lnSpc>
              <a:buFont typeface="Wingdings" pitchFamily="2" charset="2"/>
              <a:buNone/>
              <a:defRPr/>
            </a:pPr>
            <a:r>
              <a:rPr lang="en-US" sz="2000" dirty="0" smtClean="0">
                <a:solidFill>
                  <a:srgbClr val="002060"/>
                </a:solidFill>
              </a:rPr>
              <a:t>	Tylenol		    Acetaminophen</a:t>
            </a:r>
          </a:p>
          <a:p>
            <a:pPr eaLnBrk="1" hangingPunct="1">
              <a:lnSpc>
                <a:spcPct val="60000"/>
              </a:lnSpc>
              <a:buFont typeface="Wingdings" pitchFamily="2" charset="2"/>
              <a:buNone/>
              <a:defRPr/>
            </a:pPr>
            <a:r>
              <a:rPr lang="en-US" sz="2000" dirty="0" smtClean="0">
                <a:solidFill>
                  <a:srgbClr val="002060"/>
                </a:solidFill>
              </a:rPr>
              <a:t>	Inderal		    </a:t>
            </a:r>
            <a:r>
              <a:rPr lang="en-US" sz="2000" dirty="0" err="1" smtClean="0">
                <a:solidFill>
                  <a:srgbClr val="002060"/>
                </a:solidFill>
              </a:rPr>
              <a:t>Propanolol</a:t>
            </a:r>
            <a:endParaRPr lang="en-US" sz="2000" dirty="0" smtClean="0">
              <a:solidFill>
                <a:srgbClr val="002060"/>
              </a:solidFill>
            </a:endParaRPr>
          </a:p>
          <a:p>
            <a:pPr eaLnBrk="1" hangingPunct="1">
              <a:lnSpc>
                <a:spcPct val="60000"/>
              </a:lnSpc>
              <a:buFont typeface="Wingdings" pitchFamily="2" charset="2"/>
              <a:buNone/>
              <a:defRPr/>
            </a:pPr>
            <a:r>
              <a:rPr lang="en-US" sz="2000" dirty="0" smtClean="0">
                <a:solidFill>
                  <a:srgbClr val="002060"/>
                </a:solidFill>
              </a:rPr>
              <a:t>	Slo-bid, Slo-Phyllin,	    Theophylline</a:t>
            </a:r>
          </a:p>
          <a:p>
            <a:pPr eaLnBrk="1" hangingPunct="1">
              <a:lnSpc>
                <a:spcPct val="60000"/>
              </a:lnSpc>
              <a:buFont typeface="Wingdings" pitchFamily="2" charset="2"/>
              <a:buNone/>
              <a:defRPr/>
            </a:pPr>
            <a:r>
              <a:rPr lang="en-US" sz="2000" dirty="0" smtClean="0">
                <a:solidFill>
                  <a:srgbClr val="002060"/>
                </a:solidFill>
              </a:rPr>
              <a:t>	Theo-24, Theo-Dur,</a:t>
            </a:r>
          </a:p>
          <a:p>
            <a:pPr eaLnBrk="1" hangingPunct="1">
              <a:lnSpc>
                <a:spcPct val="60000"/>
              </a:lnSpc>
              <a:buFont typeface="Wingdings" pitchFamily="2" charset="2"/>
              <a:buNone/>
              <a:defRPr/>
            </a:pPr>
            <a:r>
              <a:rPr lang="en-US" sz="2000" dirty="0" smtClean="0">
                <a:solidFill>
                  <a:srgbClr val="002060"/>
                </a:solidFill>
              </a:rPr>
              <a:t>	Theobid, Theovent</a:t>
            </a:r>
          </a:p>
          <a:p>
            <a:pPr eaLnBrk="1" hangingPunct="1">
              <a:lnSpc>
                <a:spcPct val="60000"/>
              </a:lnSpc>
              <a:buFont typeface="Wingdings" pitchFamily="2" charset="2"/>
              <a:buNone/>
              <a:defRPr/>
            </a:pPr>
            <a:r>
              <a:rPr lang="en-US" sz="2000" dirty="0" smtClean="0">
                <a:solidFill>
                  <a:srgbClr val="002060"/>
                </a:solidFill>
              </a:rPr>
              <a:t>						</a:t>
            </a:r>
            <a:r>
              <a:rPr lang="en-US" sz="2000" b="1" i="1" dirty="0" smtClean="0">
                <a:solidFill>
                  <a:srgbClr val="002060"/>
                </a:solidFill>
              </a:rPr>
              <a:t>Caffeine</a:t>
            </a:r>
          </a:p>
          <a:p>
            <a:pPr eaLnBrk="1" hangingPunct="1">
              <a:buFont typeface="Wingdings" pitchFamily="2" charset="2"/>
              <a:buNone/>
              <a:defRPr/>
            </a:pPr>
            <a:endParaRPr lang="en-US" sz="2000" dirty="0" smtClean="0">
              <a:solidFill>
                <a:schemeClr val="hlink"/>
              </a:solidFill>
            </a:endParaRPr>
          </a:p>
        </p:txBody>
      </p:sp>
      <p:sp>
        <p:nvSpPr>
          <p:cNvPr id="106500" name="Text Box 4"/>
          <p:cNvSpPr txBox="1">
            <a:spLocks noChangeArrowheads="1"/>
          </p:cNvSpPr>
          <p:nvPr/>
        </p:nvSpPr>
        <p:spPr bwMode="auto">
          <a:xfrm>
            <a:off x="1279525" y="6432550"/>
            <a:ext cx="48164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endParaRPr lang="en-US" dirty="0"/>
          </a:p>
        </p:txBody>
      </p:sp>
      <p:sp>
        <p:nvSpPr>
          <p:cNvPr id="106501" name="Rectangle 4"/>
          <p:cNvSpPr>
            <a:spLocks noChangeArrowheads="1"/>
          </p:cNvSpPr>
          <p:nvPr/>
        </p:nvSpPr>
        <p:spPr bwMode="auto">
          <a:xfrm>
            <a:off x="4437063" y="3198813"/>
            <a:ext cx="2698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 </a:t>
            </a:r>
          </a:p>
        </p:txBody>
      </p:sp>
    </p:spTree>
    <p:extLst>
      <p:ext uri="{BB962C8B-B14F-4D97-AF65-F5344CB8AC3E}">
        <p14:creationId xmlns:p14="http://schemas.microsoft.com/office/powerpoint/2010/main" val="4083466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lstStyle/>
          <a:p>
            <a:pPr eaLnBrk="1" hangingPunct="1">
              <a:defRPr/>
            </a:pPr>
            <a:r>
              <a:rPr lang="en-US" b="1" dirty="0" smtClean="0">
                <a:solidFill>
                  <a:srgbClr val="002060"/>
                </a:solidFill>
              </a:rPr>
              <a:t>Mental Health Key Messages</a:t>
            </a:r>
          </a:p>
        </p:txBody>
      </p:sp>
      <p:sp>
        <p:nvSpPr>
          <p:cNvPr id="527363" name="Rectangle 3"/>
          <p:cNvSpPr>
            <a:spLocks noGrp="1" noChangeArrowheads="1"/>
          </p:cNvSpPr>
          <p:nvPr>
            <p:ph idx="1"/>
          </p:nvPr>
        </p:nvSpPr>
        <p:spPr>
          <a:xfrm>
            <a:off x="457200" y="1447800"/>
            <a:ext cx="7620000" cy="4800600"/>
          </a:xfrm>
        </p:spPr>
        <p:txBody>
          <a:bodyPr>
            <a:normAutofit fontScale="92500" lnSpcReduction="20000"/>
          </a:bodyPr>
          <a:lstStyle/>
          <a:p>
            <a:pPr marL="114300" indent="0" eaLnBrk="1" hangingPunct="1">
              <a:lnSpc>
                <a:spcPct val="90000"/>
              </a:lnSpc>
              <a:buNone/>
              <a:defRPr/>
            </a:pPr>
            <a:endParaRPr lang="en-US" sz="2000" dirty="0" smtClean="0"/>
          </a:p>
          <a:p>
            <a:pPr lvl="2" eaLnBrk="1" hangingPunct="1">
              <a:lnSpc>
                <a:spcPct val="150000"/>
              </a:lnSpc>
              <a:buClr>
                <a:schemeClr val="tx2"/>
              </a:buClr>
              <a:defRPr/>
            </a:pPr>
            <a:r>
              <a:rPr lang="en-US" sz="2400" b="1" dirty="0" smtClean="0">
                <a:effectLst/>
              </a:rPr>
              <a:t>25 year mortality gap due largely to smoking</a:t>
            </a:r>
          </a:p>
          <a:p>
            <a:pPr lvl="2" eaLnBrk="1" hangingPunct="1">
              <a:lnSpc>
                <a:spcPct val="150000"/>
              </a:lnSpc>
              <a:buClr>
                <a:schemeClr val="tx2"/>
              </a:buClr>
              <a:defRPr/>
            </a:pPr>
            <a:r>
              <a:rPr lang="en-US" sz="2400" b="1" dirty="0" smtClean="0">
                <a:effectLst/>
              </a:rPr>
              <a:t>Smokers with schizophrenia spend &gt;1/4 income on cigarettes</a:t>
            </a:r>
          </a:p>
          <a:p>
            <a:pPr lvl="2" eaLnBrk="1" hangingPunct="1">
              <a:lnSpc>
                <a:spcPct val="150000"/>
              </a:lnSpc>
              <a:buClr>
                <a:schemeClr val="tx2"/>
              </a:buClr>
              <a:defRPr/>
            </a:pPr>
            <a:r>
              <a:rPr lang="en-US" sz="2400" b="1" dirty="0" smtClean="0">
                <a:effectLst/>
              </a:rPr>
              <a:t>Tobacco use interferes with psychiatric medications</a:t>
            </a:r>
          </a:p>
          <a:p>
            <a:pPr lvl="2" eaLnBrk="1" hangingPunct="1">
              <a:lnSpc>
                <a:spcPct val="150000"/>
              </a:lnSpc>
              <a:buClr>
                <a:schemeClr val="tx2"/>
              </a:buClr>
              <a:defRPr/>
            </a:pPr>
            <a:r>
              <a:rPr lang="en-US" sz="2400" b="1" dirty="0" smtClean="0">
                <a:effectLst/>
              </a:rPr>
              <a:t>Although more than 2/3 of smokers want to quit only 3% able to quit on their own-need help</a:t>
            </a:r>
          </a:p>
          <a:p>
            <a:pPr lvl="2" eaLnBrk="1" hangingPunct="1">
              <a:lnSpc>
                <a:spcPct val="150000"/>
              </a:lnSpc>
              <a:buClr>
                <a:schemeClr val="tx2"/>
              </a:buClr>
              <a:defRPr/>
            </a:pPr>
            <a:r>
              <a:rPr lang="en-US" sz="2400" b="1" dirty="0"/>
              <a:t>H</a:t>
            </a:r>
            <a:r>
              <a:rPr lang="en-US" sz="2400" b="1" dirty="0" smtClean="0">
                <a:effectLst/>
              </a:rPr>
              <a:t>ighly addicted smokers with </a:t>
            </a:r>
            <a:r>
              <a:rPr lang="en-US" sz="2600" b="1" dirty="0" smtClean="0">
                <a:effectLst/>
              </a:rPr>
              <a:t>mental</a:t>
            </a:r>
            <a:r>
              <a:rPr lang="en-US" sz="2400" b="1" dirty="0" smtClean="0">
                <a:effectLst/>
              </a:rPr>
              <a:t> illness can quit and more likely to succeed with medications and behavioral therapy</a:t>
            </a:r>
          </a:p>
          <a:p>
            <a:pPr lvl="2" eaLnBrk="1" hangingPunct="1">
              <a:lnSpc>
                <a:spcPct val="90000"/>
              </a:lnSpc>
              <a:defRPr/>
            </a:pPr>
            <a:endParaRPr lang="en-US" sz="1600" dirty="0" smtClean="0">
              <a:effectLst/>
            </a:endParaRPr>
          </a:p>
        </p:txBody>
      </p:sp>
    </p:spTree>
    <p:extLst>
      <p:ext uri="{BB962C8B-B14F-4D97-AF65-F5344CB8AC3E}">
        <p14:creationId xmlns:p14="http://schemas.microsoft.com/office/powerpoint/2010/main" val="821770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2060"/>
                </a:solidFill>
              </a:rPr>
              <a:t>Tobacco and </a:t>
            </a:r>
            <a:br>
              <a:rPr lang="en-US" b="1" dirty="0" smtClean="0">
                <a:solidFill>
                  <a:srgbClr val="002060"/>
                </a:solidFill>
              </a:rPr>
            </a:br>
            <a:r>
              <a:rPr lang="en-US" b="1" dirty="0" smtClean="0">
                <a:solidFill>
                  <a:srgbClr val="002060"/>
                </a:solidFill>
              </a:rPr>
              <a:t>Addiction Treatment</a:t>
            </a:r>
            <a:endParaRPr lang="en-US" b="1" dirty="0">
              <a:solidFill>
                <a:srgbClr val="002060"/>
              </a:solidFill>
            </a:endParaRPr>
          </a:p>
        </p:txBody>
      </p:sp>
      <p:sp>
        <p:nvSpPr>
          <p:cNvPr id="3" name="Content Placeholder 2"/>
          <p:cNvSpPr>
            <a:spLocks noGrp="1"/>
          </p:cNvSpPr>
          <p:nvPr>
            <p:ph idx="1"/>
          </p:nvPr>
        </p:nvSpPr>
        <p:spPr/>
        <p:txBody>
          <a:bodyPr>
            <a:normAutofit/>
          </a:bodyPr>
          <a:lstStyle/>
          <a:p>
            <a:pPr lvl="0" eaLnBrk="1" fontAlgn="auto" hangingPunct="1">
              <a:spcAft>
                <a:spcPts val="0"/>
              </a:spcAft>
              <a:buClr>
                <a:srgbClr val="93A299"/>
              </a:buClr>
              <a:buSzPct val="85000"/>
              <a:buFont typeface="Wingdings" pitchFamily="2" charset="2"/>
              <a:buChar char="§"/>
            </a:pPr>
            <a:r>
              <a:rPr lang="en-US" sz="2400" b="1" kern="1200" dirty="0" smtClean="0">
                <a:solidFill>
                  <a:srgbClr val="002060"/>
                </a:solidFill>
                <a:effectLst/>
                <a:latin typeface="+mj-lt"/>
              </a:rPr>
              <a:t>Co-founders </a:t>
            </a:r>
            <a:r>
              <a:rPr lang="en-US" sz="2400" b="1" kern="1200" dirty="0">
                <a:solidFill>
                  <a:srgbClr val="002060"/>
                </a:solidFill>
                <a:effectLst/>
                <a:latin typeface="+mj-lt"/>
              </a:rPr>
              <a:t>of AA, Dr. Bob and Bill W</a:t>
            </a:r>
            <a:r>
              <a:rPr lang="en-US" sz="2400" b="1" kern="1200" dirty="0" smtClean="0">
                <a:solidFill>
                  <a:srgbClr val="002060"/>
                </a:solidFill>
                <a:effectLst/>
                <a:latin typeface="+mj-lt"/>
              </a:rPr>
              <a:t>., </a:t>
            </a:r>
            <a:r>
              <a:rPr lang="en-US" sz="2400" b="1" kern="1200" dirty="0">
                <a:solidFill>
                  <a:srgbClr val="002060"/>
                </a:solidFill>
                <a:effectLst/>
                <a:latin typeface="+mj-lt"/>
              </a:rPr>
              <a:t>died of tobacco related diseases</a:t>
            </a:r>
          </a:p>
          <a:p>
            <a:pPr marL="0" indent="0">
              <a:buNone/>
            </a:pPr>
            <a:endParaRPr lang="en-US" sz="1400" dirty="0" smtClean="0">
              <a:solidFill>
                <a:srgbClr val="002060"/>
              </a:solidFill>
            </a:endParaRPr>
          </a:p>
          <a:p>
            <a:pPr lvl="0">
              <a:buClr>
                <a:srgbClr val="93A299"/>
              </a:buClr>
            </a:pPr>
            <a:r>
              <a:rPr lang="en-US" dirty="0">
                <a:solidFill>
                  <a:srgbClr val="002060"/>
                </a:solidFill>
              </a:rPr>
              <a:t>Most states </a:t>
            </a:r>
            <a:r>
              <a:rPr lang="en-US" dirty="0" smtClean="0">
                <a:solidFill>
                  <a:srgbClr val="002060"/>
                </a:solidFill>
              </a:rPr>
              <a:t>exempt addiction </a:t>
            </a:r>
            <a:r>
              <a:rPr lang="en-US" dirty="0">
                <a:solidFill>
                  <a:srgbClr val="002060"/>
                </a:solidFill>
              </a:rPr>
              <a:t>treatment settings when regulating smoking in the </a:t>
            </a:r>
            <a:r>
              <a:rPr lang="en-US" dirty="0" smtClean="0">
                <a:solidFill>
                  <a:srgbClr val="002060"/>
                </a:solidFill>
              </a:rPr>
              <a:t>workplace</a:t>
            </a:r>
          </a:p>
          <a:p>
            <a:pPr marL="114300" lvl="0" indent="0">
              <a:buClr>
                <a:srgbClr val="93A299"/>
              </a:buClr>
              <a:buNone/>
            </a:pPr>
            <a:endParaRPr lang="en-US" dirty="0" smtClean="0">
              <a:solidFill>
                <a:srgbClr val="002060"/>
              </a:solidFill>
            </a:endParaRPr>
          </a:p>
          <a:p>
            <a:pPr indent="-342900"/>
            <a:r>
              <a:rPr lang="en-US" dirty="0" smtClean="0">
                <a:solidFill>
                  <a:srgbClr val="002060"/>
                </a:solidFill>
              </a:rPr>
              <a:t>Unintended consequences of SA Treatment:</a:t>
            </a:r>
          </a:p>
          <a:p>
            <a:pPr marL="640080" lvl="2" indent="0">
              <a:spcBef>
                <a:spcPts val="0"/>
              </a:spcBef>
              <a:buClr>
                <a:srgbClr val="93A299"/>
              </a:buClr>
              <a:buNone/>
            </a:pPr>
            <a:r>
              <a:rPr lang="en-US" sz="2000" dirty="0" smtClean="0">
                <a:solidFill>
                  <a:srgbClr val="002060"/>
                </a:solidFill>
              </a:rPr>
              <a:t>Usually </a:t>
            </a:r>
            <a:r>
              <a:rPr lang="en-US" sz="2000" dirty="0">
                <a:solidFill>
                  <a:srgbClr val="002060"/>
                </a:solidFill>
              </a:rPr>
              <a:t>if a person has not started smoking by age 20, </a:t>
            </a:r>
            <a:r>
              <a:rPr lang="en-US" sz="2000" dirty="0" smtClean="0">
                <a:solidFill>
                  <a:srgbClr val="002060"/>
                </a:solidFill>
              </a:rPr>
              <a:t>it’s unlikely </a:t>
            </a:r>
            <a:r>
              <a:rPr lang="en-US" sz="2000" dirty="0">
                <a:solidFill>
                  <a:srgbClr val="002060"/>
                </a:solidFill>
              </a:rPr>
              <a:t>that they will ever smoke. </a:t>
            </a:r>
            <a:r>
              <a:rPr lang="en-US" sz="2000" dirty="0" smtClean="0">
                <a:solidFill>
                  <a:srgbClr val="002060"/>
                </a:solidFill>
              </a:rPr>
              <a:t>But </a:t>
            </a:r>
            <a:r>
              <a:rPr lang="en-US" sz="2000" dirty="0">
                <a:solidFill>
                  <a:srgbClr val="002060"/>
                </a:solidFill>
              </a:rPr>
              <a:t>a significant number of </a:t>
            </a:r>
            <a:r>
              <a:rPr lang="en-US" sz="2000" dirty="0" smtClean="0">
                <a:solidFill>
                  <a:srgbClr val="002060"/>
                </a:solidFill>
              </a:rPr>
              <a:t>adult substance abusers </a:t>
            </a:r>
            <a:r>
              <a:rPr lang="en-US" sz="2000" dirty="0">
                <a:solidFill>
                  <a:srgbClr val="002060"/>
                </a:solidFill>
              </a:rPr>
              <a:t>start smoking </a:t>
            </a:r>
            <a:r>
              <a:rPr lang="en-US" sz="2000" dirty="0" smtClean="0">
                <a:solidFill>
                  <a:srgbClr val="002060"/>
                </a:solidFill>
              </a:rPr>
              <a:t>in treatment </a:t>
            </a:r>
            <a:r>
              <a:rPr lang="en-US" sz="1600" dirty="0">
                <a:solidFill>
                  <a:srgbClr val="002060"/>
                </a:solidFill>
              </a:rPr>
              <a:t>(Friend &amp; Pagano, 2004</a:t>
            </a:r>
            <a:r>
              <a:rPr lang="en-US" sz="1600" dirty="0" smtClean="0">
                <a:solidFill>
                  <a:srgbClr val="002060"/>
                </a:solidFill>
              </a:rPr>
              <a:t>)</a:t>
            </a:r>
            <a:endParaRPr lang="en-US" sz="1600" dirty="0">
              <a:solidFill>
                <a:srgbClr val="002060"/>
              </a:solidFill>
            </a:endParaRPr>
          </a:p>
          <a:p>
            <a:endParaRPr lang="en-US" dirty="0"/>
          </a:p>
        </p:txBody>
      </p:sp>
    </p:spTree>
    <p:extLst>
      <p:ext uri="{BB962C8B-B14F-4D97-AF65-F5344CB8AC3E}">
        <p14:creationId xmlns:p14="http://schemas.microsoft.com/office/powerpoint/2010/main" val="1257053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normAutofit/>
          </a:bodyPr>
          <a:lstStyle/>
          <a:p>
            <a:r>
              <a:rPr lang="en-US" b="1" dirty="0" smtClean="0">
                <a:solidFill>
                  <a:srgbClr val="002060"/>
                </a:solidFill>
              </a:rPr>
              <a:t>Key </a:t>
            </a:r>
            <a:r>
              <a:rPr lang="en-US" b="1" dirty="0">
                <a:solidFill>
                  <a:srgbClr val="002060"/>
                </a:solidFill>
              </a:rPr>
              <a:t>Messages </a:t>
            </a:r>
            <a:r>
              <a:rPr lang="en-US" b="1" dirty="0" smtClean="0">
                <a:solidFill>
                  <a:srgbClr val="002060"/>
                </a:solidFill>
              </a:rPr>
              <a:t>in SA</a:t>
            </a:r>
            <a:endParaRPr lang="en-US" b="1" dirty="0">
              <a:solidFill>
                <a:srgbClr val="002060"/>
              </a:solidFill>
            </a:endParaRPr>
          </a:p>
        </p:txBody>
      </p:sp>
      <p:sp>
        <p:nvSpPr>
          <p:cNvPr id="43013" name="Rectangle 5"/>
          <p:cNvSpPr>
            <a:spLocks noGrp="1" noChangeArrowheads="1"/>
          </p:cNvSpPr>
          <p:nvPr>
            <p:ph idx="1"/>
          </p:nvPr>
        </p:nvSpPr>
        <p:spPr>
          <a:xfrm>
            <a:off x="381000" y="1676400"/>
            <a:ext cx="8229600" cy="4800600"/>
          </a:xfrm>
        </p:spPr>
        <p:txBody>
          <a:bodyPr/>
          <a:lstStyle/>
          <a:p>
            <a:r>
              <a:rPr lang="en-US" sz="2800" dirty="0"/>
              <a:t>High association between smoking, illicit drug use, and alcohol </a:t>
            </a:r>
            <a:r>
              <a:rPr lang="en-US" sz="2800" dirty="0" smtClean="0"/>
              <a:t>use</a:t>
            </a:r>
          </a:p>
          <a:p>
            <a:pPr marL="114300" indent="0">
              <a:buNone/>
            </a:pPr>
            <a:endParaRPr lang="en-US" sz="2800" dirty="0"/>
          </a:p>
          <a:p>
            <a:r>
              <a:rPr lang="en-US" sz="2800" dirty="0" smtClean="0"/>
              <a:t>Tobacco is a gateway drug</a:t>
            </a:r>
          </a:p>
          <a:p>
            <a:pPr marL="114300" indent="0">
              <a:buNone/>
            </a:pPr>
            <a:endParaRPr lang="en-US" sz="2800" dirty="0" smtClean="0"/>
          </a:p>
          <a:p>
            <a:r>
              <a:rPr lang="en-US" sz="2800" dirty="0" smtClean="0"/>
              <a:t>Nearly </a:t>
            </a:r>
            <a:r>
              <a:rPr lang="en-US" sz="2800" dirty="0"/>
              <a:t>50% of </a:t>
            </a:r>
            <a:r>
              <a:rPr lang="en-US" sz="2800" dirty="0" smtClean="0"/>
              <a:t>people in </a:t>
            </a:r>
            <a:r>
              <a:rPr lang="en-US" sz="2800" dirty="0"/>
              <a:t>recovery will die from tobacco-related diseases </a:t>
            </a:r>
            <a:r>
              <a:rPr lang="en-US" sz="1600" dirty="0"/>
              <a:t>(Hughes et al, 2000; Hurt et al., 1996</a:t>
            </a:r>
            <a:r>
              <a:rPr lang="en-US" sz="1600" dirty="0" smtClean="0"/>
              <a:t>)</a:t>
            </a:r>
          </a:p>
          <a:p>
            <a:endParaRPr lang="en-US" sz="1400" dirty="0"/>
          </a:p>
          <a:p>
            <a:endParaRPr lang="en-US" dirty="0"/>
          </a:p>
          <a:p>
            <a:endParaRPr lang="en-US" dirty="0"/>
          </a:p>
        </p:txBody>
      </p:sp>
    </p:spTree>
    <p:extLst>
      <p:ext uri="{BB962C8B-B14F-4D97-AF65-F5344CB8AC3E}">
        <p14:creationId xmlns:p14="http://schemas.microsoft.com/office/powerpoint/2010/main" val="383676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7675</TotalTime>
  <Words>1392</Words>
  <Application>Microsoft Office PowerPoint</Application>
  <PresentationFormat>On-screen Show (4:3)</PresentationFormat>
  <Paragraphs>196</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Living Well--Strategies for Tobacco Free Recovery</vt:lpstr>
      <vt:lpstr>Smoking and Behavioral Health:  The Heavy Burden</vt:lpstr>
      <vt:lpstr>BH Staff Smoking Rates</vt:lpstr>
      <vt:lpstr>Smoking Prevalence and Average Number of Cigarettes Smoked per Day per Current Smoker 1965-2010 </vt:lpstr>
      <vt:lpstr>National Research Institute Research arm of National State Psychiatric Mental Health Program Directors</vt:lpstr>
      <vt:lpstr>Medications Affected by Smoking</vt:lpstr>
      <vt:lpstr>Mental Health Key Messages</vt:lpstr>
      <vt:lpstr>Tobacco and  Addiction Treatment</vt:lpstr>
      <vt:lpstr>Key Messages in SA</vt:lpstr>
      <vt:lpstr>Nicotine a Gateway Drug</vt:lpstr>
      <vt:lpstr>Nicotine and other Addictions </vt:lpstr>
      <vt:lpstr>SAMHSA’s New (Dec 2011) Definition of Recovery</vt:lpstr>
      <vt:lpstr>SCLC, Smoking, and  Behavioral Health</vt:lpstr>
      <vt:lpstr>CADCA Community Anti-Drug Coalitions of America</vt:lpstr>
      <vt:lpstr>Other SCLC Behavioral Health    Partners</vt:lpstr>
      <vt:lpstr>SCLC Publications in BH</vt:lpstr>
      <vt:lpstr>Common Elements of BH Partnerships</vt:lpstr>
      <vt:lpstr>Tobacco Tipping Point?</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DGIM</dc:creator>
  <cp:lastModifiedBy>Clark, Brian</cp:lastModifiedBy>
  <cp:revision>629</cp:revision>
  <cp:lastPrinted>2011-06-17T17:48:09Z</cp:lastPrinted>
  <dcterms:created xsi:type="dcterms:W3CDTF">2004-10-25T17:19:59Z</dcterms:created>
  <dcterms:modified xsi:type="dcterms:W3CDTF">2013-08-06T17:58:55Z</dcterms:modified>
</cp:coreProperties>
</file>